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charts/chart1.xml" ContentType="application/vnd.openxmlformats-officedocument.drawingml.char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7" r:id="rId3"/>
    <p:sldId id="259" r:id="rId4"/>
    <p:sldId id="265" r:id="rId5"/>
    <p:sldId id="266" r:id="rId6"/>
    <p:sldId id="267" r:id="rId7"/>
    <p:sldId id="268"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9AD"/>
    <a:srgbClr val="99FFCC"/>
    <a:srgbClr val="CCFFCC"/>
    <a:srgbClr val="FF6600"/>
    <a:srgbClr val="003300"/>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400">
                <a:latin typeface="Cambria" pitchFamily="18" charset="0"/>
                <a:ea typeface="Cambria" pitchFamily="18" charset="0"/>
              </a:defRPr>
            </a:pPr>
            <a:r>
              <a:rPr lang="sr-Latn-RS" sz="2400" dirty="0" smtClean="0">
                <a:latin typeface="Cambria" pitchFamily="18" charset="0"/>
                <a:ea typeface="Cambria" pitchFamily="18" charset="0"/>
              </a:rPr>
              <a:t>Belgrade</a:t>
            </a:r>
            <a:endParaRPr lang="en-US" sz="2400" dirty="0">
              <a:latin typeface="Cambria" pitchFamily="18" charset="0"/>
              <a:ea typeface="Cambria" pitchFamily="18" charset="0"/>
            </a:endParaRPr>
          </a:p>
        </c:rich>
      </c:tx>
      <c:layout>
        <c:manualLayout>
          <c:xMode val="edge"/>
          <c:yMode val="edge"/>
          <c:x val="5.9291614657195013E-2"/>
          <c:y val="0.10163654132591675"/>
        </c:manualLayout>
      </c:layout>
    </c:title>
    <c:plotArea>
      <c:layout/>
      <c:barChart>
        <c:barDir val="col"/>
        <c:grouping val="clustered"/>
        <c:ser>
          <c:idx val="0"/>
          <c:order val="0"/>
          <c:tx>
            <c:strRef>
              <c:f>'Sheet1'!$B$1</c:f>
              <c:strCache>
                <c:ptCount val="1"/>
                <c:pt idx="0">
                  <c:v>Beograd</c:v>
                </c:pt>
              </c:strCache>
            </c:strRef>
          </c:tx>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dPt>
            <c:idx val="0"/>
            <c:spPr>
              <a:solidFill>
                <a:srgbClr val="DBD3E5"/>
              </a:solidFill>
            </c:spPr>
          </c:dPt>
          <c:dPt>
            <c:idx val="1"/>
            <c:spPr>
              <a:solidFill>
                <a:schemeClr val="accent4">
                  <a:lumMod val="40000"/>
                  <a:lumOff val="60000"/>
                </a:schemeClr>
              </a:solidFill>
            </c:spPr>
          </c:dPt>
          <c:dPt>
            <c:idx val="2"/>
            <c:spPr>
              <a:solidFill>
                <a:schemeClr val="accent4">
                  <a:lumMod val="60000"/>
                  <a:lumOff val="40000"/>
                </a:schemeClr>
              </a:solidFill>
            </c:spPr>
          </c:dPt>
          <c:dPt>
            <c:idx val="3"/>
            <c:spPr>
              <a:solidFill>
                <a:srgbClr val="A18CBA"/>
              </a:solidFill>
            </c:spPr>
          </c:dPt>
          <c:dPt>
            <c:idx val="4"/>
            <c:spPr>
              <a:solidFill>
                <a:srgbClr val="9179AF"/>
              </a:solidFill>
            </c:spPr>
          </c:dPt>
          <c:dPt>
            <c:idx val="5"/>
            <c:spPr>
              <a:solidFill>
                <a:srgbClr val="8165A3"/>
              </a:solidFill>
            </c:spPr>
          </c:dPt>
          <c:dPt>
            <c:idx val="6"/>
            <c:spPr>
              <a:solidFill>
                <a:srgbClr val="8165A3"/>
              </a:solidFill>
            </c:spPr>
          </c:dPt>
          <c:dPt>
            <c:idx val="7"/>
            <c:spPr>
              <a:solidFill>
                <a:srgbClr val="60497B"/>
              </a:solidFill>
            </c:spPr>
          </c:dPt>
          <c:dLbls>
            <c:dLbl>
              <c:idx val="0"/>
              <c:layout/>
              <c:tx>
                <c:rich>
                  <a:bodyPr/>
                  <a:lstStyle/>
                  <a:p>
                    <a:r>
                      <a:rPr lang="en-US" sz="1600" b="1"/>
                      <a:t>6</a:t>
                    </a:r>
                    <a:r>
                      <a:rPr lang="en-US"/>
                      <a:t>34</a:t>
                    </a:r>
                    <a:r>
                      <a:rPr lang="sr-Cyrl-RS"/>
                      <a:t> </a:t>
                    </a:r>
                    <a:r>
                      <a:rPr lang="en-US"/>
                      <a:t>003</a:t>
                    </a:r>
                  </a:p>
                </c:rich>
              </c:tx>
              <c:showVal val="1"/>
            </c:dLbl>
            <c:dLbl>
              <c:idx val="1"/>
              <c:layout/>
              <c:tx>
                <c:rich>
                  <a:bodyPr/>
                  <a:lstStyle/>
                  <a:p>
                    <a:r>
                      <a:rPr lang="en-US" sz="1600" b="1"/>
                      <a:t>7</a:t>
                    </a:r>
                    <a:r>
                      <a:rPr lang="en-US"/>
                      <a:t>31</a:t>
                    </a:r>
                    <a:r>
                      <a:rPr lang="sr-Cyrl-RS"/>
                      <a:t> </a:t>
                    </a:r>
                    <a:r>
                      <a:rPr lang="en-US"/>
                      <a:t>837</a:t>
                    </a:r>
                  </a:p>
                </c:rich>
              </c:tx>
              <c:showVal val="1"/>
            </c:dLbl>
            <c:dLbl>
              <c:idx val="2"/>
              <c:layout/>
              <c:tx>
                <c:rich>
                  <a:bodyPr/>
                  <a:lstStyle/>
                  <a:p>
                    <a:r>
                      <a:rPr lang="en-US" sz="1600" b="1"/>
                      <a:t>9</a:t>
                    </a:r>
                    <a:r>
                      <a:rPr lang="en-US"/>
                      <a:t>42</a:t>
                    </a:r>
                    <a:r>
                      <a:rPr lang="sr-Cyrl-RS"/>
                      <a:t> </a:t>
                    </a:r>
                    <a:r>
                      <a:rPr lang="en-US"/>
                      <a:t>190</a:t>
                    </a:r>
                  </a:p>
                </c:rich>
              </c:tx>
              <c:showVal val="1"/>
            </c:dLbl>
            <c:dLbl>
              <c:idx val="3"/>
              <c:layout/>
              <c:tx>
                <c:rich>
                  <a:bodyPr/>
                  <a:lstStyle/>
                  <a:p>
                    <a:r>
                      <a:rPr lang="en-US" sz="1600" b="1"/>
                      <a:t>1</a:t>
                    </a:r>
                    <a:r>
                      <a:rPr lang="sr-Cyrl-RS"/>
                      <a:t> </a:t>
                    </a:r>
                    <a:r>
                      <a:rPr lang="en-US"/>
                      <a:t>209</a:t>
                    </a:r>
                    <a:r>
                      <a:rPr lang="sr-Cyrl-RS"/>
                      <a:t> </a:t>
                    </a:r>
                    <a:r>
                      <a:rPr lang="en-US"/>
                      <a:t>360</a:t>
                    </a:r>
                  </a:p>
                </c:rich>
              </c:tx>
              <c:showVal val="1"/>
            </c:dLbl>
            <c:dLbl>
              <c:idx val="4"/>
              <c:layout/>
              <c:tx>
                <c:rich>
                  <a:bodyPr/>
                  <a:lstStyle/>
                  <a:p>
                    <a:r>
                      <a:rPr lang="en-US" sz="1600" b="1"/>
                      <a:t>1</a:t>
                    </a:r>
                    <a:r>
                      <a:rPr lang="sr-Cyrl-RS"/>
                      <a:t> </a:t>
                    </a:r>
                    <a:r>
                      <a:rPr lang="en-US"/>
                      <a:t>470</a:t>
                    </a:r>
                    <a:r>
                      <a:rPr lang="sr-Cyrl-RS"/>
                      <a:t> </a:t>
                    </a:r>
                    <a:r>
                      <a:rPr lang="en-US"/>
                      <a:t>073</a:t>
                    </a:r>
                  </a:p>
                </c:rich>
              </c:tx>
              <c:showVal val="1"/>
            </c:dLbl>
            <c:dLbl>
              <c:idx val="5"/>
              <c:layout/>
              <c:tx>
                <c:rich>
                  <a:bodyPr/>
                  <a:lstStyle/>
                  <a:p>
                    <a:r>
                      <a:rPr lang="en-US" sz="1600" b="1"/>
                      <a:t>1</a:t>
                    </a:r>
                    <a:r>
                      <a:rPr lang="sr-Cyrl-RS"/>
                      <a:t> </a:t>
                    </a:r>
                    <a:r>
                      <a:rPr lang="en-US"/>
                      <a:t>602</a:t>
                    </a:r>
                    <a:r>
                      <a:rPr lang="sr-Cyrl-RS"/>
                      <a:t> </a:t>
                    </a:r>
                    <a:r>
                      <a:rPr lang="en-US"/>
                      <a:t>226</a:t>
                    </a:r>
                  </a:p>
                </c:rich>
              </c:tx>
              <c:showVal val="1"/>
            </c:dLbl>
            <c:dLbl>
              <c:idx val="6"/>
              <c:layout/>
              <c:tx>
                <c:rich>
                  <a:bodyPr/>
                  <a:lstStyle/>
                  <a:p>
                    <a:r>
                      <a:rPr lang="en-US" sz="1600" b="1"/>
                      <a:t>1</a:t>
                    </a:r>
                    <a:r>
                      <a:rPr lang="sr-Cyrl-RS"/>
                      <a:t> </a:t>
                    </a:r>
                    <a:r>
                      <a:rPr lang="en-US"/>
                      <a:t>576</a:t>
                    </a:r>
                    <a:r>
                      <a:rPr lang="sr-Cyrl-RS"/>
                      <a:t> </a:t>
                    </a:r>
                    <a:r>
                      <a:rPr lang="en-US"/>
                      <a:t>124</a:t>
                    </a:r>
                  </a:p>
                </c:rich>
              </c:tx>
              <c:showVal val="1"/>
            </c:dLbl>
            <c:dLbl>
              <c:idx val="7"/>
              <c:layout/>
              <c:tx>
                <c:rich>
                  <a:bodyPr/>
                  <a:lstStyle/>
                  <a:p>
                    <a:r>
                      <a:rPr lang="en-US" sz="1600" b="1"/>
                      <a:t>1</a:t>
                    </a:r>
                    <a:r>
                      <a:rPr lang="sr-Cyrl-RS"/>
                      <a:t> </a:t>
                    </a:r>
                    <a:r>
                      <a:rPr lang="en-US"/>
                      <a:t>659</a:t>
                    </a:r>
                    <a:r>
                      <a:rPr lang="sr-Cyrl-RS"/>
                      <a:t> </a:t>
                    </a:r>
                    <a:r>
                      <a:rPr lang="en-US"/>
                      <a:t>440</a:t>
                    </a:r>
                  </a:p>
                </c:rich>
              </c:tx>
              <c:showVal val="1"/>
            </c:dLbl>
            <c:txPr>
              <a:bodyPr/>
              <a:lstStyle/>
              <a:p>
                <a:pPr>
                  <a:defRPr sz="1600" b="1"/>
                </a:pPr>
                <a:endParaRPr lang="en-US"/>
              </a:p>
            </c:txPr>
            <c:showVal val="1"/>
          </c:dLbls>
          <c:cat>
            <c:strRef>
              <c:f>'Sheet1'!$A$2:$A$9</c:f>
              <c:strCache>
                <c:ptCount val="8"/>
                <c:pt idx="0">
                  <c:v>1948</c:v>
                </c:pt>
                <c:pt idx="1">
                  <c:v>1953</c:v>
                </c:pt>
                <c:pt idx="2">
                  <c:v>1961</c:v>
                </c:pt>
                <c:pt idx="3">
                  <c:v>1971</c:v>
                </c:pt>
                <c:pt idx="4">
                  <c:v>1981</c:v>
                </c:pt>
                <c:pt idx="5">
                  <c:v>1991</c:v>
                </c:pt>
                <c:pt idx="6">
                  <c:v>2002</c:v>
                </c:pt>
                <c:pt idx="7">
                  <c:v>2011</c:v>
                </c:pt>
              </c:strCache>
            </c:strRef>
          </c:cat>
          <c:val>
            <c:numRef>
              <c:f>'Sheet1'!$B$2:$B$9</c:f>
              <c:numCache>
                <c:formatCode>General</c:formatCode>
                <c:ptCount val="8"/>
                <c:pt idx="0">
                  <c:v>634003</c:v>
                </c:pt>
                <c:pt idx="1">
                  <c:v>731837</c:v>
                </c:pt>
                <c:pt idx="2">
                  <c:v>942190</c:v>
                </c:pt>
                <c:pt idx="3">
                  <c:v>1209360</c:v>
                </c:pt>
                <c:pt idx="4">
                  <c:v>1470073</c:v>
                </c:pt>
                <c:pt idx="5">
                  <c:v>1602226</c:v>
                </c:pt>
                <c:pt idx="6">
                  <c:v>1576124</c:v>
                </c:pt>
                <c:pt idx="7">
                  <c:v>1659440</c:v>
                </c:pt>
              </c:numCache>
            </c:numRef>
          </c:val>
        </c:ser>
        <c:gapWidth val="26"/>
        <c:axId val="165396864"/>
        <c:axId val="165398400"/>
      </c:barChart>
      <c:catAx>
        <c:axId val="165396864"/>
        <c:scaling>
          <c:orientation val="minMax"/>
        </c:scaling>
        <c:axPos val="b"/>
        <c:tickLblPos val="nextTo"/>
        <c:txPr>
          <a:bodyPr/>
          <a:lstStyle/>
          <a:p>
            <a:pPr>
              <a:defRPr sz="1400"/>
            </a:pPr>
            <a:endParaRPr lang="en-US"/>
          </a:p>
        </c:txPr>
        <c:crossAx val="165398400"/>
        <c:crosses val="autoZero"/>
        <c:auto val="1"/>
        <c:lblAlgn val="ctr"/>
        <c:lblOffset val="100"/>
      </c:catAx>
      <c:valAx>
        <c:axId val="165398400"/>
        <c:scaling>
          <c:orientation val="minMax"/>
        </c:scaling>
        <c:delete val="1"/>
        <c:axPos val="l"/>
        <c:numFmt formatCode="General" sourceLinked="1"/>
        <c:tickLblPos val="none"/>
        <c:crossAx val="165396864"/>
        <c:crosses val="autoZero"/>
        <c:crossBetween val="between"/>
      </c:valAx>
    </c:plotArea>
    <c:plotVisOnly val="1"/>
  </c:chart>
  <c:spPr>
    <a:noFill/>
    <a:ln w="12700">
      <a:noFill/>
    </a:ln>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CEFAB9-957D-4F4D-A472-4ED16FEE842F}" type="datetimeFigureOut">
              <a:rPr lang="en-US" smtClean="0"/>
              <a:pPr/>
              <a:t>10/15/2022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518E68-3DE7-4A72-BAE9-B158B958118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668A09A-0759-49B7-A9C4-7AC76B524D12}" type="datetimeFigureOut">
              <a:rPr lang="en-US" smtClean="0"/>
              <a:pPr/>
              <a:t>10/15/2022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E1AB67E-764B-4414-96FE-03FDE30006C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668A09A-0759-49B7-A9C4-7AC76B524D12}" type="datetimeFigureOut">
              <a:rPr lang="en-US" smtClean="0"/>
              <a:pPr/>
              <a:t>10/15/2022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E1AB67E-764B-4414-96FE-03FDE30006C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668A09A-0759-49B7-A9C4-7AC76B524D12}" type="datetimeFigureOut">
              <a:rPr lang="en-US" smtClean="0"/>
              <a:pPr/>
              <a:t>10/15/2022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E1AB67E-764B-4414-96FE-03FDE30006C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668A09A-0759-49B7-A9C4-7AC76B524D12}" type="datetimeFigureOut">
              <a:rPr lang="en-US" smtClean="0"/>
              <a:pPr/>
              <a:t>10/15/2022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E1AB67E-764B-4414-96FE-03FDE30006C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668A09A-0759-49B7-A9C4-7AC76B524D12}" type="datetimeFigureOut">
              <a:rPr lang="en-US" smtClean="0"/>
              <a:pPr/>
              <a:t>10/15/2022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E1AB67E-764B-4414-96FE-03FDE30006C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3668A09A-0759-49B7-A9C4-7AC76B524D12}" type="datetimeFigureOut">
              <a:rPr lang="en-US" smtClean="0"/>
              <a:pPr/>
              <a:t>10/15/2022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E1AB67E-764B-4414-96FE-03FDE30006C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3668A09A-0759-49B7-A9C4-7AC76B524D12}" type="datetimeFigureOut">
              <a:rPr lang="en-US" smtClean="0"/>
              <a:pPr/>
              <a:t>10/15/2022</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E1AB67E-764B-4414-96FE-03FDE30006C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3668A09A-0759-49B7-A9C4-7AC76B524D12}" type="datetimeFigureOut">
              <a:rPr lang="en-US" smtClean="0"/>
              <a:pPr/>
              <a:t>10/15/2022</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E1AB67E-764B-4414-96FE-03FDE30006C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668A09A-0759-49B7-A9C4-7AC76B524D12}" type="datetimeFigureOut">
              <a:rPr lang="en-US" smtClean="0"/>
              <a:pPr/>
              <a:t>10/15/2022</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E1AB67E-764B-4414-96FE-03FDE30006C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668A09A-0759-49B7-A9C4-7AC76B524D12}" type="datetimeFigureOut">
              <a:rPr lang="en-US" smtClean="0"/>
              <a:pPr/>
              <a:t>10/15/2022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E1AB67E-764B-4414-96FE-03FDE30006C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668A09A-0759-49B7-A9C4-7AC76B524D12}" type="datetimeFigureOut">
              <a:rPr lang="en-US" smtClean="0"/>
              <a:pPr/>
              <a:t>10/15/2022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E1AB67E-764B-4414-96FE-03FDE30006C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3668A09A-0759-49B7-A9C4-7AC76B524D12}" type="datetimeFigureOut">
              <a:rPr lang="en-US" smtClean="0"/>
              <a:pPr/>
              <a:t>10/15/2022</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E1AB67E-764B-4414-96FE-03FDE30006C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916832"/>
            <a:ext cx="7772400" cy="2448272"/>
          </a:xfrm>
        </p:spPr>
        <p:txBody>
          <a:bodyPr/>
          <a:lstStyle/>
          <a:p>
            <a:r>
              <a:rPr lang="sr-Latn-RS" b="1" dirty="0" smtClean="0">
                <a:latin typeface="Cambria" pitchFamily="18" charset="0"/>
              </a:rPr>
              <a:t>How is Belgrade growing?</a:t>
            </a:r>
            <a:r>
              <a:rPr lang="sr-Latn-RS" sz="2800" b="1" dirty="0" smtClean="0">
                <a:latin typeface="Cambria" pitchFamily="18" charset="0"/>
              </a:rPr>
              <a:t/>
            </a:r>
            <a:br>
              <a:rPr lang="sr-Latn-RS" sz="2800" b="1" dirty="0" smtClean="0">
                <a:latin typeface="Cambria" pitchFamily="18" charset="0"/>
              </a:rPr>
            </a:br>
            <a:endParaRPr lang="en-US" sz="3600" dirty="0">
              <a:latin typeface="Cambria" pitchFamily="18" charset="0"/>
            </a:endParaRPr>
          </a:p>
        </p:txBody>
      </p:sp>
      <p:sp>
        <p:nvSpPr>
          <p:cNvPr id="3" name="Subtitle 2"/>
          <p:cNvSpPr>
            <a:spLocks noGrp="1"/>
          </p:cNvSpPr>
          <p:nvPr>
            <p:ph type="subTitle" idx="1"/>
          </p:nvPr>
        </p:nvSpPr>
        <p:spPr>
          <a:xfrm>
            <a:off x="4355976" y="4653136"/>
            <a:ext cx="5032648" cy="432048"/>
          </a:xfrm>
        </p:spPr>
        <p:txBody>
          <a:bodyPr/>
          <a:lstStyle/>
          <a:p>
            <a:pPr>
              <a:spcBef>
                <a:spcPts val="0"/>
              </a:spcBef>
            </a:pPr>
            <a:endParaRPr lang="sr-Cyrl-RS" dirty="0" smtClean="0"/>
          </a:p>
        </p:txBody>
      </p:sp>
      <p:pic>
        <p:nvPicPr>
          <p:cNvPr id="4" name="Slika 1"/>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5364088" y="404664"/>
            <a:ext cx="3135992" cy="1584176"/>
          </a:xfrm>
          <a:prstGeom prst="rect">
            <a:avLst/>
          </a:prstGeom>
        </p:spPr>
      </p:pic>
      <p:graphicFrame>
        <p:nvGraphicFramePr>
          <p:cNvPr id="5" name="Table 4"/>
          <p:cNvGraphicFramePr>
            <a:graphicFrameLocks noGrp="1"/>
          </p:cNvGraphicFramePr>
          <p:nvPr/>
        </p:nvGraphicFramePr>
        <p:xfrm>
          <a:off x="647056" y="5661248"/>
          <a:ext cx="8496944" cy="652272"/>
        </p:xfrm>
        <a:graphic>
          <a:graphicData uri="http://schemas.openxmlformats.org/drawingml/2006/table">
            <a:tbl>
              <a:tblPr/>
              <a:tblGrid>
                <a:gridCol w="4248018"/>
                <a:gridCol w="4248926"/>
              </a:tblGrid>
              <a:tr h="0">
                <a:tc>
                  <a:txBody>
                    <a:bodyPr/>
                    <a:lstStyle/>
                    <a:p>
                      <a:pPr algn="l">
                        <a:lnSpc>
                          <a:spcPct val="107000"/>
                        </a:lnSpc>
                        <a:spcAft>
                          <a:spcPts val="0"/>
                        </a:spcAft>
                      </a:pPr>
                      <a:r>
                        <a:rPr lang="en-US" sz="1000" dirty="0">
                          <a:solidFill>
                            <a:srgbClr val="222222"/>
                          </a:solidFill>
                          <a:latin typeface="Cambria" pitchFamily="18" charset="0"/>
                          <a:ea typeface="Cambria" pitchFamily="18" charset="0"/>
                          <a:cs typeface="Times New Roman"/>
                        </a:rPr>
                        <a:t>The project An interdisciplinary approach to mathematical education</a:t>
                      </a:r>
                      <a:br>
                        <a:rPr lang="en-US" sz="1000" dirty="0">
                          <a:solidFill>
                            <a:srgbClr val="222222"/>
                          </a:solidFill>
                          <a:latin typeface="Cambria" pitchFamily="18" charset="0"/>
                          <a:ea typeface="Cambria" pitchFamily="18" charset="0"/>
                          <a:cs typeface="Times New Roman"/>
                        </a:rPr>
                      </a:br>
                      <a:r>
                        <a:rPr lang="en-US" sz="1000" dirty="0">
                          <a:solidFill>
                            <a:srgbClr val="222222"/>
                          </a:solidFill>
                          <a:latin typeface="Cambria" pitchFamily="18" charset="0"/>
                          <a:ea typeface="Cambria" pitchFamily="18" charset="0"/>
                          <a:cs typeface="Times New Roman"/>
                        </a:rPr>
                        <a:t>(2020-1-HR01-KA201-077816) is co-founded by the Erasmus+ </a:t>
                      </a:r>
                      <a:r>
                        <a:rPr lang="en-US" sz="1000" dirty="0" err="1">
                          <a:solidFill>
                            <a:srgbClr val="222222"/>
                          </a:solidFill>
                          <a:latin typeface="Cambria" pitchFamily="18" charset="0"/>
                          <a:ea typeface="Cambria" pitchFamily="18" charset="0"/>
                          <a:cs typeface="Times New Roman"/>
                        </a:rPr>
                        <a:t>Programme</a:t>
                      </a:r>
                      <a:r>
                        <a:rPr lang="en-US" sz="1000" dirty="0">
                          <a:solidFill>
                            <a:srgbClr val="222222"/>
                          </a:solidFill>
                          <a:latin typeface="Cambria" pitchFamily="18" charset="0"/>
                          <a:ea typeface="Cambria" pitchFamily="18" charset="0"/>
                          <a:cs typeface="Times New Roman"/>
                        </a:rPr>
                        <a:t> of the European Union, Key Action: Cooperation for innovation and the exchange of good practices - Strategic Partnerships for school education.</a:t>
                      </a:r>
                      <a:endParaRPr lang="en-US" sz="1000" dirty="0">
                        <a:latin typeface="Cambria" pitchFamily="18" charset="0"/>
                        <a:ea typeface="Cambria" pitchFamily="18" charset="0"/>
                        <a:cs typeface="Times New Roman"/>
                      </a:endParaRPr>
                    </a:p>
                  </a:txBody>
                  <a:tcPr marL="68580" marR="68580" marT="0" marB="0">
                    <a:lnL>
                      <a:noFill/>
                    </a:lnL>
                    <a:lnR>
                      <a:noFill/>
                    </a:lnR>
                    <a:lnT>
                      <a:noFill/>
                    </a:lnT>
                    <a:lnB>
                      <a:noFill/>
                    </a:lnB>
                  </a:tcPr>
                </a:tc>
                <a:tc>
                  <a:txBody>
                    <a:bodyPr/>
                    <a:lstStyle/>
                    <a:p>
                      <a:pPr algn="r">
                        <a:lnSpc>
                          <a:spcPct val="107000"/>
                        </a:lnSpc>
                        <a:spcAft>
                          <a:spcPts val="0"/>
                        </a:spcAft>
                      </a:pPr>
                      <a:endParaRPr lang="hr-HR" sz="1000" dirty="0">
                        <a:latin typeface="Cambria" pitchFamily="18" charset="0"/>
                        <a:ea typeface="Cambria" pitchFamily="18" charset="0"/>
                        <a:cs typeface="Times New Roman"/>
                      </a:endParaRPr>
                    </a:p>
                  </a:txBody>
                  <a:tcPr marL="68580" marR="68580" marT="0" marB="0">
                    <a:lnL>
                      <a:noFill/>
                    </a:lnL>
                    <a:lnR>
                      <a:noFill/>
                    </a:lnR>
                    <a:lnT>
                      <a:noFill/>
                    </a:lnT>
                    <a:lnB>
                      <a:noFill/>
                    </a:lnB>
                  </a:tcPr>
                </a:tc>
              </a:tr>
            </a:tbl>
          </a:graphicData>
        </a:graphic>
      </p:graphicFrame>
      <p:pic>
        <p:nvPicPr>
          <p:cNvPr id="6145" name="Slika 2" descr="Slika na kojoj se prikazuje tekst&#10;&#10;Opis je automatski generiran"/>
          <p:cNvPicPr>
            <a:picLocks noChangeAspect="1" noChangeArrowheads="1"/>
          </p:cNvPicPr>
          <p:nvPr/>
        </p:nvPicPr>
        <p:blipFill>
          <a:blip r:embed="rId3" cstate="print"/>
          <a:srcRect r="26534"/>
          <a:stretch>
            <a:fillRect/>
          </a:stretch>
        </p:blipFill>
        <p:spPr bwMode="auto">
          <a:xfrm>
            <a:off x="4932040" y="5733256"/>
            <a:ext cx="2160240" cy="603211"/>
          </a:xfrm>
          <a:prstGeom prst="rect">
            <a:avLst/>
          </a:prstGeom>
          <a:noFill/>
        </p:spPr>
      </p:pic>
      <p:pic>
        <p:nvPicPr>
          <p:cNvPr id="7" name="imi" descr="IBSC2021 – Contact"/>
          <p:cNvPicPr/>
          <p:nvPr/>
        </p:nvPicPr>
        <p:blipFill>
          <a:blip r:embed="rId4" cstate="print"/>
          <a:srcRect/>
          <a:stretch>
            <a:fillRect/>
          </a:stretch>
        </p:blipFill>
        <p:spPr bwMode="auto">
          <a:xfrm>
            <a:off x="2555776" y="620688"/>
            <a:ext cx="851917" cy="792088"/>
          </a:xfrm>
          <a:prstGeom prst="rect">
            <a:avLst/>
          </a:prstGeom>
          <a:noFill/>
          <a:ln w="9525">
            <a:noFill/>
            <a:miter lim="800000"/>
            <a:headEnd/>
            <a:tailEnd/>
          </a:ln>
        </p:spPr>
      </p:pic>
      <p:pic>
        <p:nvPicPr>
          <p:cNvPr id="8" name="Picture 7" descr="Radna praksa za studente Univerziteta u Novom Sadu |Radio Odžaci"/>
          <p:cNvPicPr/>
          <p:nvPr/>
        </p:nvPicPr>
        <p:blipFill>
          <a:blip r:embed="rId5" cstate="print"/>
          <a:srcRect/>
          <a:stretch>
            <a:fillRect/>
          </a:stretch>
        </p:blipFill>
        <p:spPr bwMode="auto">
          <a:xfrm>
            <a:off x="827584" y="548680"/>
            <a:ext cx="1656184" cy="9361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8" name="Picture 16" descr="E:\InAMath\Implementacija projekta\O1_40 scenarija\Dusan Radovic aktivnosti\index 2.jpg"/>
          <p:cNvPicPr>
            <a:picLocks noChangeAspect="1" noChangeArrowheads="1"/>
          </p:cNvPicPr>
          <p:nvPr/>
        </p:nvPicPr>
        <p:blipFill>
          <a:blip r:embed="rId2" cstate="print"/>
          <a:srcRect/>
          <a:stretch>
            <a:fillRect/>
          </a:stretch>
        </p:blipFill>
        <p:spPr bwMode="auto">
          <a:xfrm>
            <a:off x="2915816" y="3645024"/>
            <a:ext cx="3101554" cy="2812426"/>
          </a:xfrm>
          <a:prstGeom prst="rect">
            <a:avLst/>
          </a:prstGeom>
          <a:noFill/>
        </p:spPr>
      </p:pic>
      <p:sp>
        <p:nvSpPr>
          <p:cNvPr id="2" name="Title 1"/>
          <p:cNvSpPr>
            <a:spLocks noGrp="1"/>
          </p:cNvSpPr>
          <p:nvPr>
            <p:ph type="title"/>
          </p:nvPr>
        </p:nvSpPr>
        <p:spPr/>
        <p:txBody>
          <a:bodyPr/>
          <a:lstStyle/>
          <a:p>
            <a:pPr algn="l"/>
            <a:r>
              <a:rPr lang="sr-Latn-RS" sz="3000" b="1" dirty="0" smtClean="0">
                <a:latin typeface="Cambria" pitchFamily="18" charset="0"/>
                <a:ea typeface="Cambria" pitchFamily="18" charset="0"/>
              </a:rPr>
              <a:t>Do you know what is the Census?</a:t>
            </a:r>
            <a:endParaRPr lang="en-US" sz="3000" b="1" dirty="0">
              <a:latin typeface="Cambria" pitchFamily="18" charset="0"/>
              <a:ea typeface="Cambria" pitchFamily="18" charset="0"/>
            </a:endParaRPr>
          </a:p>
        </p:txBody>
      </p:sp>
      <p:grpSp>
        <p:nvGrpSpPr>
          <p:cNvPr id="9" name="Group 8"/>
          <p:cNvGrpSpPr/>
          <p:nvPr/>
        </p:nvGrpSpPr>
        <p:grpSpPr>
          <a:xfrm>
            <a:off x="755576" y="1628801"/>
            <a:ext cx="8143304" cy="4301695"/>
            <a:chOff x="214313" y="134164"/>
            <a:chExt cx="8143304" cy="2394027"/>
          </a:xfrm>
        </p:grpSpPr>
        <p:sp>
          <p:nvSpPr>
            <p:cNvPr id="11" name="Cloud Callout 10"/>
            <p:cNvSpPr/>
            <p:nvPr/>
          </p:nvSpPr>
          <p:spPr>
            <a:xfrm>
              <a:off x="1006401" y="134164"/>
              <a:ext cx="2071687" cy="1050654"/>
            </a:xfrm>
            <a:prstGeom prst="cloudCallout">
              <a:avLst>
                <a:gd name="adj1" fmla="val 61662"/>
                <a:gd name="adj2" fmla="val 669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sr-Latn-RS" b="1" dirty="0" smtClean="0">
                  <a:solidFill>
                    <a:srgbClr val="333A1D"/>
                  </a:solidFill>
                  <a:latin typeface="Times New Roman" pitchFamily="18" charset="0"/>
                  <a:cs typeface="Times New Roman" pitchFamily="18" charset="0"/>
                </a:rPr>
                <a:t>H</a:t>
              </a:r>
              <a:r>
                <a:rPr lang="en-US" b="1" dirty="0" err="1" smtClean="0">
                  <a:solidFill>
                    <a:srgbClr val="333A1D"/>
                  </a:solidFill>
                  <a:latin typeface="Times New Roman" pitchFamily="18" charset="0"/>
                  <a:cs typeface="Times New Roman" pitchFamily="18" charset="0"/>
                </a:rPr>
                <a:t>ow</a:t>
              </a:r>
              <a:r>
                <a:rPr lang="en-US" b="1" dirty="0" smtClean="0">
                  <a:solidFill>
                    <a:srgbClr val="333A1D"/>
                  </a:solidFill>
                  <a:latin typeface="Times New Roman" pitchFamily="18" charset="0"/>
                  <a:cs typeface="Times New Roman" pitchFamily="18" charset="0"/>
                </a:rPr>
                <a:t> </a:t>
              </a:r>
              <a:r>
                <a:rPr lang="en-US" b="1" dirty="0" smtClean="0">
                  <a:solidFill>
                    <a:srgbClr val="333A1D"/>
                  </a:solidFill>
                  <a:latin typeface="Times New Roman" pitchFamily="18" charset="0"/>
                  <a:cs typeface="Times New Roman" pitchFamily="18" charset="0"/>
                </a:rPr>
                <a:t>many of us live </a:t>
              </a:r>
              <a:r>
                <a:rPr lang="en-US" b="1" dirty="0" smtClean="0">
                  <a:solidFill>
                    <a:srgbClr val="333A1D"/>
                  </a:solidFill>
                  <a:latin typeface="Times New Roman" pitchFamily="18" charset="0"/>
                  <a:cs typeface="Times New Roman" pitchFamily="18" charset="0"/>
                </a:rPr>
                <a:t>here</a:t>
              </a:r>
              <a:r>
                <a:rPr lang="sr-Latn-RS" b="1" dirty="0" smtClean="0">
                  <a:solidFill>
                    <a:srgbClr val="333A1D"/>
                  </a:solidFill>
                  <a:latin typeface="Times New Roman" pitchFamily="18" charset="0"/>
                  <a:cs typeface="Times New Roman" pitchFamily="18" charset="0"/>
                </a:rPr>
                <a:t>?</a:t>
              </a:r>
              <a:endParaRPr lang="en-US" b="1" dirty="0">
                <a:solidFill>
                  <a:srgbClr val="333A1D"/>
                </a:solidFill>
                <a:latin typeface="Times New Roman" pitchFamily="18" charset="0"/>
                <a:cs typeface="Times New Roman" pitchFamily="18" charset="0"/>
              </a:endParaRPr>
            </a:p>
          </p:txBody>
        </p:sp>
        <p:sp>
          <p:nvSpPr>
            <p:cNvPr id="12" name="Cloud Callout 11"/>
            <p:cNvSpPr/>
            <p:nvPr/>
          </p:nvSpPr>
          <p:spPr>
            <a:xfrm>
              <a:off x="214313" y="1697077"/>
              <a:ext cx="1800200" cy="831114"/>
            </a:xfrm>
            <a:prstGeom prst="cloudCallout">
              <a:avLst>
                <a:gd name="adj1" fmla="val 81806"/>
                <a:gd name="adj2" fmla="val -1872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sr-Latn-RS" b="1" dirty="0" smtClean="0">
                  <a:solidFill>
                    <a:srgbClr val="333A1D"/>
                  </a:solidFill>
                  <a:latin typeface="Times New Roman" pitchFamily="18" charset="0"/>
                  <a:cs typeface="Times New Roman" pitchFamily="18" charset="0"/>
                </a:rPr>
                <a:t>Who we are?</a:t>
              </a:r>
              <a:endParaRPr lang="en-US" b="1" dirty="0">
                <a:solidFill>
                  <a:srgbClr val="333A1D"/>
                </a:solidFill>
                <a:latin typeface="Times New Roman" pitchFamily="18" charset="0"/>
                <a:cs typeface="Times New Roman" pitchFamily="18" charset="0"/>
              </a:endParaRPr>
            </a:p>
          </p:txBody>
        </p:sp>
        <p:sp>
          <p:nvSpPr>
            <p:cNvPr id="13" name="Cloud Callout 12"/>
            <p:cNvSpPr/>
            <p:nvPr/>
          </p:nvSpPr>
          <p:spPr>
            <a:xfrm>
              <a:off x="6334993" y="655135"/>
              <a:ext cx="2022624" cy="1082016"/>
            </a:xfrm>
            <a:prstGeom prst="cloudCallout">
              <a:avLst>
                <a:gd name="adj1" fmla="val -105909"/>
                <a:gd name="adj2" fmla="val 4367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sr-Latn-RS" b="1" dirty="0" smtClean="0">
                  <a:solidFill>
                    <a:srgbClr val="333A1D"/>
                  </a:solidFill>
                  <a:latin typeface="Times New Roman" pitchFamily="18" charset="0"/>
                  <a:cs typeface="Times New Roman" pitchFamily="18" charset="0"/>
                </a:rPr>
                <a:t>W</a:t>
              </a:r>
              <a:r>
                <a:rPr lang="en-US" b="1" dirty="0" smtClean="0">
                  <a:solidFill>
                    <a:srgbClr val="333A1D"/>
                  </a:solidFill>
                  <a:latin typeface="Times New Roman" pitchFamily="18" charset="0"/>
                  <a:cs typeface="Times New Roman" pitchFamily="18" charset="0"/>
                </a:rPr>
                <a:t>here </a:t>
              </a:r>
              <a:r>
                <a:rPr lang="en-US" b="1" dirty="0" smtClean="0">
                  <a:solidFill>
                    <a:srgbClr val="333A1D"/>
                  </a:solidFill>
                  <a:latin typeface="Times New Roman" pitchFamily="18" charset="0"/>
                  <a:cs typeface="Times New Roman" pitchFamily="18" charset="0"/>
                </a:rPr>
                <a:t>and how we </a:t>
              </a:r>
              <a:r>
                <a:rPr lang="en-US" b="1" dirty="0" smtClean="0">
                  <a:solidFill>
                    <a:srgbClr val="333A1D"/>
                  </a:solidFill>
                  <a:latin typeface="Times New Roman" pitchFamily="18" charset="0"/>
                  <a:cs typeface="Times New Roman" pitchFamily="18" charset="0"/>
                </a:rPr>
                <a:t>live</a:t>
              </a:r>
              <a:r>
                <a:rPr lang="sr-Latn-RS" b="1" dirty="0" smtClean="0">
                  <a:solidFill>
                    <a:srgbClr val="333A1D"/>
                  </a:solidFill>
                  <a:latin typeface="Times New Roman" pitchFamily="18" charset="0"/>
                  <a:cs typeface="Times New Roman" pitchFamily="18" charset="0"/>
                </a:rPr>
                <a:t>?</a:t>
              </a:r>
              <a:endParaRPr lang="en-US" b="1" dirty="0">
                <a:solidFill>
                  <a:srgbClr val="333A1D"/>
                </a:solidFill>
                <a:latin typeface="Times New Roman" pitchFamily="18" charset="0"/>
                <a:cs typeface="Times New Roman" pitchFamily="18" charset="0"/>
              </a:endParaRPr>
            </a:p>
          </p:txBody>
        </p:sp>
      </p:grpSp>
      <p:sp>
        <p:nvSpPr>
          <p:cNvPr id="8194" name="AutoShape 2" descr="Почетна | О ПОПИСУ СТАНОВНИШТВА"/>
          <p:cNvSpPr>
            <a:spLocks noChangeAspect="1" noChangeArrowheads="1"/>
          </p:cNvSpPr>
          <p:nvPr/>
        </p:nvSpPr>
        <p:spPr bwMode="auto">
          <a:xfrm>
            <a:off x="155575" y="-731838"/>
            <a:ext cx="3000375" cy="15335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6" name="AutoShape 4" descr="data:image/jpeg;base64,/9j/4AAQSkZJRgABAQAAAQABAAD/2wCEAAkGBxISEhUSExMVFRUVGBYZGRgVFhgZGBgXFRcYGRobFxgYHSggGBolGxcYITElJSkrLy4uFx8zODMtNygtLisBCgoKDg0OGxAQGy0mICYvLS8tNS0wLS0tLS0vLystLS8tLS0tLS0tLS0vLS0tLS0tLS0tLS0tLS0tLS0tLS0tLf/AABEIANYA7AMBIgACEQEDEQH/xAAcAAEAAgMBAQEAAAAAAAAAAAAABQYCAwQHAQj/xAA9EAACAQIEAwUFBwMDBAMAAAABAhEAAwQSITEFQVEGEyJhcTKBkaHRFCNCscHh8AdSYjOishVy4vEkgsL/xAAaAQACAwEBAAAAAAAAAAAAAAAABQIDBAEG/8QAMxEAAQQABAMGBgICAwEAAAAAAQACAxEEEiExQVFhE3GBscHwBSIykaHRFPEj4UJSohX/2gAMAwEAAhEDEQA/APcaUpQhKUpQhKUpQhKUpQhKUpQhKUrzPE/1ZtrfZfsrmwrlTdzjNCmC62o1Xc7yRy5Vy10C16ZWIYbTWJMrKxqNOm2nuqi8H7M2beLF5LRW8GJLF7hMsDmzS2sg86451UpMZmB6K/VQ2/qfhu+7pcNjHXPk71bINsw2UkeLMRP+M+VXbEXQiM52VSTHQCTXjN3tPgu+LZb3d5vYCgvlnUQGjLymaCSNl2NoO69spXFwzGW71pLtohkdQVIPLppzGx6EGu2pKtKUpQhKUpQhKUpQhKUpQhKUpQhKUpQhKUpQhKUpQhKUpQhKUpQhKqvHL1xb0FoH4YMQPSd5qex2PS0PEdeg3/avJe1nCsXfxN29ZtXGS7lkrEMAIg66xtUJWktC7HO2NxOhpep3uJpZtZrziVUs2XU6CToPKvzviuO4I3mZEvjDl82RlTvAu+URciNYnNPvr0XiClcO1piFYWcuUkSG7uIgedVNOynDO6E3L/fQFyTvcKZonJEaE71OQRhrfmF1Z6KmLEO7SRpFUSNOhOv6Xo9vtI160pXwo6qQIAhSARO52865V4jYYkJdtljMBXWSfIA1XeE4q5bs27bKpK21XTkQoHLeu18Ebcv3Koy5ZOQCC+/LTl8ahLi4Xi4+Wum2/sLJEyW7ebo3vuN6/wDK0ca7T4tXe1bwz3Vy5S+cIssNlmc0TVT/AOi4m3abE3MOyWiwAaVbVtAPCSTqY2idKlMZx/JcdXWSNj1MbaDSrEn9SBgsJh5wly7nDz3bjwkMTqCJ2191TklMhtwoHbbvC3wRNgjbW+l3rrXruFIdnrGKwFkWXkElniQQM24G43E+pNTtntI49tQfdHzH0qt8X4qMcmGvC2bbXEP3ZaWWWMBo2JGvvrHBYQ2w0kaxoDO3OrIJhK/sxHYGhISzEOkiLniTwV6wvHbT7+E/EfL6VJ27gYSCCPKvOMtdeDxtxDox938/OtMuFAaXNOy5hviDnvDHgamr23V/pVY4VxZg0XG8JncyR51ZEcESDIPSsLTmFpvI3I8ssWFnSlK6opSlKEJSlKEJSlKEJSlKEJSlKEJSlVTt92ofAWUa1bW5cuvlUOSEUAEszRqY0EDmRQgC1a68rx/bLixvXBat4JLQdggc3TdKKYkspygnf2dJ2Ma6MN/UbEX7b2rlpFuCIa3ORlMzIbUERtOsjzqp3u0d2XBylsxho5Tz13qBJdozfj6KcdZiHjQeav8Adus5lp19efrXPY7QW0LI99UyXGkZohDbZVn1aPfFRNu42X22gjaTWARZglVG5ZtgBUMR8R7bK1ra8Uniw3ZElxtZKMx0lmPvNcNzC/eZiYi4GI9LZtfrPuqxYO0irNshgd2BBny02FbGsqzBioLDn9RzoZ8JkMYcHCz4iu/iVz+exjyC2++78wq1xDhSYjLme4AknKjZQWOxJ3kcvWurheCNlSne3boJkG62YjbSeY0rHtRYYOndqSYJORSdTG4FY8ERwjZwwJafECDsOtZZ4XRxlpOx9U1FOwwOl6Hrr/agO0fDrnellKwULmSZ8JAP/JfnViwnBXNpBntApKnM+WS6FZAP4QW1PSa08SwF24zFXQDuyiypJBZlJJg6jw7VIMTtzPTrVL8Q4saDr/VBVF59++q7OF4MpBYg5RlBUyCQIJU8xvrXbX0rEDoAPgKxbYxvXqcJhxDEGjvPefdLz+IlMjy5farvba/ksp4ssvB1ifCdK0YW3xBbgJxCXAWBZGtQAC2otkajTaakeP4KxcKd6EZlzZVc9dyFJ12HKojGNMZkYLrwW0fDnx4hkUpAzX19OenLqq9wHHXLuJtsXLDUSDpAUwNNKut7g3esLpxGKQ6f6d4oihdoUCPPzqA4WLFst3Fu1II1UCA0HkOcVcrGTKpJEx1HzFYJ8YyVgY0UR9hvp72TXCYYsxL3Eg6Vrub1v0WPa3tycKtlbNtbl24CTnJyoFgbCC5YnSI2PkDJ9hu1Bx1py6BLltgrBSSpDCVZZ1EwRB2jc1DYvswMbh3KtF1GPdE6KGEbkAnKfLyq0dleCJg8OtpYzaG4391wgZj6Tt5RUTV23ZWNvL8w+az3acuOvVTNKUoQlKUoQlKUoQlKUoQlKUoQleT/ANaO0lu33WGNrOxl+8zAd3lgQNDMzqNNq9F43xFbFpnJjQx9f5zIrxbibWcTiBfxdrPbVWUqrMCJYZToRMeus1F72trNxVfaU8AePp75d6jOyXG815kVBJUnMddAQCIjT2qxxHCCb5AuQC66Zf7lZzrP+Me+pe1w3CriBdwls20VbltgxYlmzLBEkwBlI99ZNw4m5mFxyxcPAC/hBULttBPn51ifiC15DXaVpx19hRe75ib33UgNNKy4nwlGtReJhiAVBK6bxI9BNcLcY7i6ynDYi66xrbVcqlhO5Ikx02rr4jmxFtmtq3iCeBhDrABMg6DY8+VShw4a3M76joBxHUjj3fhVMzmVpOjd74HoufhvDrGFuG5aXLmBDIHYqVJmcpOh00NWdBzGoOo9DVY4Hw+6t2bqNlKgeL1EDfyq0jSABAGwHlTjANlBdmPy/m/1ssvxjszIC3cjhtuR6KPxGJVbrywWdBJAlgOU7nStb3g5lSGB2KmZ9I3rLGYItcPgDaypImJ8ztXZgsGloQoAPkAAJ5KBtStkE2Ic6LUAOJJ4bnYeKk+ZkbQ7c0K+y57WBYnxeEfM+7612W7aWxIB9eevnyFZV9DEbU1j+HRxNOT6uBNGvDZYHYpzz823IafndY27skDKRPOf2rG+xCsRuAa2m5oSTAG9aMPiBdzLljwyPMT+dSEhh/xySZnO20ArTpogNDyHhmgIvjeqpuE4veLp49SwkwNZPpU/2x4al3DM4SWUKc8wQsgtHqPzqQxeGRQPu1Eka5RzPKOdee9qftTk4ZBcIa+cqjNLRmgAncACfdNLX2HZGusb9L1HXqvSxysNudHRrLroRxrbbRb+zOCy3w1sQuU540BBGkjmQ0fOrTd4TauMHdJY7mTrHoaovCOF4+ziLJu2rqKzFRnJVGYo0AwfL5VfcKnEVgvds5FBlUzyAdwp2+tY5ozns8goujMhLmtBCgOL8V4u1sW8OGw6LcYg2roFxlIA8YzQRoCI1E1aexXaG8lm3bv3nu3AznvXYnNmMZDPLSq4eNkEjICZIG+20+tSr4ZSSLVsqo2AJeP/ALHXfWpmZ0WWh4c9NlzExgNAbfnqvXMLiBcUMOfyPSt9UXshxog9256A+nJvdsavVbQQ4Bzdjt+u8KqKTONdxulKUoVqUpShCUpShCV8NfajONYwW7ZA9phoOcc6Ea8Ba84/qV2hJuC0ivc1HhtqWJ6bbdfeKquGuG6pVrVy1qP9RSpI8o32rvv4823L3AZdiGHQ/tWzCYj7RcCINAYE/n8qwSuz28A9O7goxsAZm/53t798Fz3ka3buZT4j3rKYmGaSNPU1HdnmvJiLZW7cbOYcMxYMusmD7JG+nSprtjhLmHwr3bTyQUBgajMwWQDM7xVD4XxbF27ttlLLLKrE2xBDMAQZXT3RVmDthzngfHRD4XZHte0WRpy28f71V84lx60lx0KsCn+5ucRtWVrGpkF5myIYYljAHqffVb4/g7vfMwAYMM0yOoU/Mj41ZOHWWVEtxLBQIHUDXWuYlzHhr26km9FGRzeyawHRu2vDb8D7KW4TxC3cZ0S4HZfEQDJAJJE9JBFSFQqF7bhipBHXYjpNTh9I0GnSRtTX4die0BjcKcO/b+7SPGR0Q8bFfJr5SlM1jSlKUIWnHWmYLlEgEkjz5VjgcLc71BHXUbbczWWNxluyhuXGCqOZ8/zNfOA8fwt26Al4GDroYEyOYk0mx2EizOlc75tKHpz1700wUsvyhrdBxHDx23XZxG262mbKdG/F+YHMVG9oO09q1atG84FwoTZCpmYXJdGZYBK/dsRP+XnU92ixFprWVXDEtsJ5HWqReu2LDBYCFyTKrzO5J5Gloec+Tpw8/dpsbmlBed/xvXh+ys+z3EvtzDvGZxb7uMy5StzIcxEgazzq2XcNIIJMco3069arPDOIo5LWzJWVJI8jsee9Z4TGXs4zXWYePQgQcpy6x6zU2OiGftN+uulf6VU2dj3CN1BBwjDkZjbMwT7bbzHXrU1w0HINCAWgED2if5FQC2rwP+sMuacvdj2P7JmffvV37PwbI8SgydCRNV9qZS0DgNdANdLVkU74yX3fef3t4Kh9pOI3cO+a2gW4XIAcaAQZLAHX3Hc1a/6Z9rcRi2uYfErbz21DI9sFcyzlIZSTBBK6zrPlrSf6m8WFq7lCh85PiDbZY2gGd63f0h7SD7Y1nux94jMbmbWEKgDLGglp3rRhmuy11Pv8KVNa0vO99F7jSlK0LqUpShCUpShCVV+P2ZuSoJPhDR1+kRVoqrHiNk3Lga6FYOBBB/FovxiqpfpXWyOjNt3815h22tXQ7Sq5gw0B0g6DXnyrj7O94q3HgKyZiNZnuwZ289KtfHOHDGXXa3cAt5lGcg6lTJAGn8NRPD8KcPcZMQgdWa5ojHxJcJ5wCDr8qyZ6bR5/hcIeKkdsePh/a+PxX7ZFsjKqZbhjSblt1IjX2Zj4Vtv8auYtRZu5csFjlBBJt3oWdf8AEGpXiPDsHh1bubLK7G5azG4xgIVnQk7kj4VFYLBlmhdIGpJOgJnlvrQ/Nn7Nl2a2VUkzXtzvOv8AfXTlxUfxKxddmyhPZCrLNJJdWMwpgaab1OWcHczBvYiDJOvw3rusYdUiACwHtazPOttMsP8ACdAZj4D1KUy47gwLJW18qyJrWK2U7IS4JSlK4hKUr6KEL6LKsYIVisNBAMHkddAa14lAchPhSfE+Xb3DWtIxYsG6zgmSCMu5Bk842ms7OPTEqyhbihSs5gBPOBBNIJQcVZP1aiu46J7FM7DwGMfTob/JWOMsyqsksCX2UjQtAOu8iqb2sw1ximVGYzlgDWW20/m9W89oLAJXMcwfu8sa5pjQbxyn1rj7QWbpay9tGaHtliCPB3ZmSCZM7aVnZCWXKNaIutdKokfbRa53iN7cpJLhxFa6acAD04V1UH2RtMqMWUrLbHygfnPwqcvXFVWbIBAJ0mQNzGvOKjL3E0w1qz9o+6uMrTb9ptHMMRbmAQR+VdHEcWiYUYpfvUKEmCIPQeXT3GqZ45i95rTT0HkfVUl+cgnjoOWnXbgoLC9o75dS9tO7ZgCFJzqCYmTo0TqPWrngLY0JdBLrozQQFDST0FeV2O0aqwY2ZAM5M+3vyeL0gbVceIcSa2VCWLl2RmJQbD1O58q5LFlcMrVpe3K8GILPHYOybi3b9tbtu0rgp1LFYYGeWU/GuvhuHwqYtLmGsiyq95ZaN2LFSDuYAI+dctm99ptaK6ZpUq6wwjcRW9sM1o6ggljcG43j6VGOd8QA5H9elqhzCYyL6Vr+q/K9kwl3Oit1Hz5/Ot9Q/Zu9nsj1+RAP6mpimzhTiFbG7MwFKUpUVNKUpQhYu0AnpXkpxNsXrjPcIJvoSAhMLbnWeZ5RXq2K9hv+0/lXinFRF+55sT8az4mwwHr6FUvcWvBHI+i+YTjfcXGSM1v01nWCBOlc/wBsu3yzwc3VRIGmmlaDhA7E9T/+f/E/GpThuG7tdxDQdTGsee9Ww4VkrLuhW/XS9/FQnxQbCGDUg7fdZXMTedgtx8xLEwUCw7xmJjqRtyqRwWH7uZMkxMbCKPYFwCZDDYjf9xW0XFYtBnKYOnOtOGwginuQ2f8Aib305cwlc05eym+K6K+1qttyrbThLkrJDWNBQhbKV8Br7UVJK+qJ0r5WjF4jL4R7R/2j61TiJ2QML3qyOMyOyhaMViWuBrakKpBEt/NJrWrus/eTmIPh05Aa6eVSPe2u7/DkiBrrP1qtcWuYkZRh1tHcs10tAA2AC6knr5V5h80zzRdqepHscvFejdghGWsZRsX7/ak7nY9TdOJ+1JBY3suQyBnkic393hmu37eJ8QIPVdQfdvUZw7iWJFru79q2Wgpmst4QpcPmIfWQQRAnrW2pHFyQuBZpprxCpnj7S2yDjarPay7Z+0ZxcVibYDCQGXLMAjeNZ95qX4TgLd3AnDrdtN3hMhWDBSSGKyvPf41X7/Yu/jcRfuW7lpAHAhy4JhF1EKZFd/Zrhr4RMRbLKXtMxDLJUxaVtJiRyrScQ5re00Jdp991aYwY44wdGkbbnxUvxnshgfs93usOq3CpCNmc5WYQGgtrBINct/Gi0VVhIImZ6V9wnGnxThT4QiMSBEM4KifTWtt3htu8ZdmXKI8EdfMedUWXyhrjwPT3stLpI2SZ23VacdV0cExRuMrhZknTcgDSa7+OMTbHhJGbViNvKtfZ3Cpbud2G0GYS5A1LL08xUtx+wBaYd5bliI8Q/C2vwiKOxBY+jrZHkqn4ki2t+lwu+I0N/euOyl+wl2bUeQ+RIq01T+waFVYSDvqDI3HOrhWwXlF70PJVwH5PE+aUpSuq5KUpQhacT7Df9p/KvI+K4cO7A6EMYPv2PlXsMV5Rxe3lvOPP9K04eNsjXMdtol2PcWlrh1UVZweX8IYyIIuZYHMRHMSPfWvHI5jwQq7AENA8yN67qA0O+HMyFjXEDw/SyDFuuyAs8BiAfAAwKgQG6DSuHi3Drr3c9u+9lSkEW1Es0ySSeW2kVuvo+Zbie0NCDGo9/wAKhu0HFLqXxlYhcoOU7AkdBzqDy7KY3fU0/Ka4dPDT3prwUbXTZ6BbRsb9PvZ81ZOHWnS2Fe41wifGwAJHnGnlXcpmq32dxF64ijvfE5IzP4gNTBg1NW8BiLAa5dxK3kAgqLItmSRBVgdfQ1bF8QY35H3poT681VP8Mle572VW9fmgssTxGzbOW5dRDEw7gGK6EcEAgggiQRqCD0NfLfDcO/3jWrbF48TpJbTT2hppWZtBfCqhQBooEADyA2rRBiDJI5taDjz5fjVZ8Tg2QwMkD7LuHLn9job9CvoNZq1fcOwB1ieUmmJYE6RPP1qfb/5uyyna74e+vPRQ/hn+L/IzDeq4/wB8a5arJBqKr/EHm3ebqtz/AImpy22oqFtvEqRsdaVfGHFrozw1P5HpatwABDvfBVBrdzLk/CCfDynaaneI8Sa13YABBUEzvsNtakvshDFihADZiY/CVAB9JBqK7RYLvAhV8hzqvszoxj96oxeM7ZzA9tbnjuf6TCFojdYPsLr4LjmuhiwAjaOnnUnUJ2bs5LIJbMX12iOUfKuLtI1xnVQ7okT4GK5mnmRroI086XOjD5SGq8NMj6G581KcYDEgLJIW7/uQgfOu3A3QMpZc65YKnQEEQQah+zpc2iHYtDEKzblYG55kGRPpXbi76KIa4tskGCWUH1GbQ1AgtdlG4XHHKQ0bjr6UFZ73DcKhK2rC22LXbZYMScqZSYB6kj4VEcWsPahrWQqQQQ5bNmGoywNpGtZ8DzXWzPfe4AMw9iCzQGaUUamBOseVSXEMOBkZiSQwHlDabVtymT/INtu7YHzKA+MQ5HC3akd2p9PyoG1iWWLjLmYEMVt6ydzlzR86Y3Hi7ACOuUuZYAA945bSCdpg11W+GEE5iAg5yNR+lL+GtpsCT5n6b12PBYiQEEVe96Hfeu+9t1idiI29e73StH9O0IVyeeo9NI/KrpVZ7D24tFuv1P7VZq3OjEfyDhQWzDHNGHc0pSlRV6UpShCV5z2xw+W+T1/9/rXo1VTtzhJQXBy/T9ifhWjDOp/eseOZmivkqNSlKZJIvtVzj+GW5dBedC40MaKjEfMCrFUZxPhqlzcIzAyJk+ENoQQD570t+I5gxrm3pd13UtuBcA8g8V29l8Gn3SQYyg7mZ339TVp4xhgbTEknLqNdvXr76puCuZFyqSsLlBBMgRyO812uLiHW/ccSwhiSNhrHXWkQeKN+7TqKRoYQRfPyHkpleNWbaqjEyFXZSRsOYr7cxSXCCrDUAwdDB9arxwbMARl1kCWUefM6DSpTgYSWkAvymNucedb4sa6PK4Aa9e79pe3BtnIjzVage1auL6MsyqqZHIktH5H4V97JZu9uFpllkk8zmEn51L8WthnPdicuUtAlRB102j9638MEKVKZHUkkREhiSDH85U0w+PErgCK4c7rXf76dFlxOHMMZYDdcvOu7Rdlc+LwufxL7f/L1866KVqngZMzI8JfHI6N2Zqgy8GDIPQ1z4q1nKQ7DKwaFAOYjaZEwPKKsbGdwD6gH86KY2gegA/Kkv/xXB2jx9v8AaYDHj/qVXsFhjZRbZLGBoXABInyAFVHtVjcR9oa2mZkULoEmCRO4Ez769MxQBRs2wBPoeUVC4THPhnDW4m8wDhpIOW20RG3sj51mmgGFnAcbBF9VrwuI7T5qUB2Lxd51uLdJ8BXKCoUgEHkANNKlsTw7DXHzXUts8AePXwg9CYHPlXRZum7/APIf27qWy0baLpA5DWq72ivhLskxIMb9TO1UR/NMS1bIn5ZC6vd0rj2YuW7VxFtKmRmCwB4RmbWAOckmpHjnEWdbYCqkjP4RzDso93h+dRHYYobII1aZE9J0K1jxPKLjZWYr0LSqnmE6CSTHUmuPe5jSM3H1H+0TQuDRKSNeHff7K147Fsw8RAA5DQT1rdrCjooHyrnXDSQW2GoXr61I8MsG5dUb6z/PfFN/h0MgLppdzz3SfEuaQGM/C9E7N4fJYUdf00/SpWtVi3lUL0AHwrbUXHMSU4jblaG8kpSlRU0pSlCErj4lh+8tsvlp6/zT312UroNG1wgEUV5BibJRip5H5cq1Va+2nDMrd6o0O/6/X3+VVSm0bw9trzssZjcWlfaeR2Oh9K+V9qZFilWDSjXtm0wMBlBkSJBjkfpXf/1TvCAyJq+bwLBM6Rvt5eVZg18wVgLiLTDQFxI6H6UgxWBdCMzD8vLkmuGxHaODDoT9vspvihHdMCsxGkHw9Cf7aruJ4dfuJaaxbZmRrklBqJVIn4GvQ+L2Ctm60fhMnTWqHwziq2s4N3IWttlGbLLAqdB1gVkotkBI4FMn4pziJa1qvI778VpTB3LNpFuIUclyQ2hIJEE118NSFLndjA9B+/5Vp4pjReuM6P3isxyEHMCJgZfKuzC2yqBW3E+4H+GtXw9mfFF1bX99gluPlJYTtden6W0Oaz7ysKV6JJaWzvKd5WuldtFLNmBBBEg71E47DZSp1KmYk6gxHLyO9SdcXE2EIvOSfdtSv4pFGYTIR8w2PjstuCle2TK08/JR2IxluyozMEXYT+Q91RfEsdbuAFTnGS8ZAJ/AR03nlvVz7P8A4yV008UAx5Vo7RvDg5YEaGAM3npSANAbn46+oTwxjs+0J1/2qY9xw4e3I8KgGNpRZGu29d/Z+wTM6KrAx1MaV0tZZ9QpIB1IUnU6CfMmBXVhAUttKwylpB01Eb06hxLZYmxvboAP/N15Wl0rS0W0635+x9lvZhIBOrbDrVt7EcPljdI0G36fOfhVM4Vh2v3QxOxGw99eucKwYtW1Xnz9f22qwYp0kZNUCfl7uN+KIMMBIOm/fwXdSlKzpolKUoQlKUoQlKUoQubG4YXUKHn8jXmPFcA1m4VI05fSvV6hu0HCBfTQeIfP960YeXIaOyx4zD9o3MNwvNKVtxOHa2xVhqPnWqmSSJWvFKShA3kR6zH61so6yrDqCKpxDM8Tm8wVOI08HqvvG5t2bjORlQ2phg0Ra1gAmdTGlVnCcXtuwTK6OwkB0InSdDttXbZuZfFHsifcK6L3EFuAIkywJ1jSBJHrpXmA1rmk0vSNZ2jXOduF18MMeM68l8uprvW+PSuOzbyqq8wNfU61lXpMHF2ULW1XPvXncQ7PISu4MOtZVH1lNarVGVd1fK4cx619otGVdhcDnUXxK994DyyiP561vrn4gvhB6GPc3/ql/wATZngJ5arThCGyd67+FcbSxbOcOxYn2BMAAb66Vo43xRMQFZQwgkEOIPLWJ2rlwFsEXCWRYUwGMFiRoF6mvnEwBcaGVhpqpkHQbGvPknJ0T0yuMeXhstNhSzBZIG5jy/Wu29blCi89pO5kbk8604GzEudyIA8utWvszwQ3WDsIUa/v69PjTfB4dow5dIPqvvpKpXudMGM4ea7ewvAjbHeXBqdfIEbD3fn6VdawtoFAAEAbVnUAAAANgmsbMoSlKV1TSlKUISlKUISlKUISlKUIUDx/gS3gWUQ35+Y8/wA6oGLwrW2ysP3r12ozivCEvgyAD16+v1rTDPl0dssOJwYf8zN/NeXV9BqV4rwO5ZOxI+f71E0wBBFhJ3NLTRXHjMOokzlV5U6TlJ8ulZ4Xg62n7wXMxUkRkjUjrPQzWzF2yyMo33E6SRynlXPhMfca5ke2EDEk+KfFlAygQP7d/OlL444ZSCNCRXfrdcN6OvC01hxMvY/Kdrvb116aLur5X2vlN0oCUpShdSlKUISvl63mUr129RtX2lRewPaWu2K61xaQQosyDlIObpXTYwRmX5fhGvxqRsWWcwok9env5VbeBdl4h7v89OnrSlnw6KE5pDfIftMGzSTfLGO8qN4DwFrzZnEKOv6/Sr7h7CooVRAH81rK3bCgBRAHIVsqcspkPRbsPh2wjqlKUqpaEpSlCEpSlCEpSlCEpSlCEpSlCEpSlCFqvWlYQwBHnVd4r2VR5ZND8/jz9/xqz0qbHuYbBVUkLJB8wXl+O4HetnVZ+R/f3TUPjcJm/wAXHWRPr9a9ldARBAI864MVway+6x6fQ6Va+VkzMko+yxfwnMdmid915ZazZfHuDE9RyNfavuI7IWz7Jj4j8j+lcFzsY3JvmP1ArRDLG1gbmvv3WWTCyl15fsqlXyrOext3r/x+tZJ2Nucz8x+9W9tHzVf8aX/qVVqVdLPYsfib5n9AKksL2YspuJ9wHzMmoHExhWNwUx4UqBYwjv7Kn12HxNT/AA3sm7wX0HwH1Pyq7WMGieyoHnufia6KofiyfpC1x/D2jV5tR3D+E27IECSOcfkOVSNKVlLiTZW9rGtFNCUpSuKSUpShCUpShCUpShCUpShCUpShCUpShCUpShCUpShCUpShCUpShCUpShCUpShCUpShCUpShCUpShCUpShCUpShCUpShC//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8" name="AutoShape 6" descr="data:image/jpeg;base64,/9j/4AAQSkZJRgABAQAAAQABAAD/2wCEAAkGBxISEhUSExMVFRUVGBYZGRgVFhgZGBgXFRcYGRobFxgYHSggGBolGxcYITElJSkrLy4uFx8zODMtNygtLisBCgoKDg0OGxAQGy0mICYvLS8tNS0wLS0tLS0vLystLS8tLS0tLS0tLS0vLS0tLS0tLS0tLS0tLS0tLS0tLS0tLf/AABEIANYA7AMBIgACEQEDEQH/xAAcAAEAAgMBAQEAAAAAAAAAAAAABQYCAwQHAQj/xAA9EAACAQIEAwUFBwMDBAMAAAABAhEAAwQSITEFQVEGEyJhcTKBkaHRFCNCscHh8AdSYjOishVy4vEkgsL/xAAaAQACAwEBAAAAAAAAAAAAAAAABQIDBAEG/8QAMxEAAQQABAMGBgICAwEAAAAAAQACAxEEEiExQVFhE3GBscHwBSIykaHRFPEj4UJSohX/2gAMAwEAAhEDEQA/APcaUpQhKUpQhKUpQhKUpQhKUpQhKUrzPE/1ZtrfZfsrmwrlTdzjNCmC62o1Xc7yRy5Vy10C16ZWIYbTWJMrKxqNOm2nuqi8H7M2beLF5LRW8GJLF7hMsDmzS2sg86451UpMZmB6K/VQ2/qfhu+7pcNjHXPk71bINsw2UkeLMRP+M+VXbEXQiM52VSTHQCTXjN3tPgu+LZb3d5vYCgvlnUQGjLymaCSNl2NoO69spXFwzGW71pLtohkdQVIPLppzGx6EGu2pKtKUpQhKUpQhKUpQhKUpQhKUpQhKUpQhKUpQhKUpQhKUpQhKUpQhKqvHL1xb0FoH4YMQPSd5qex2PS0PEdeg3/avJe1nCsXfxN29ZtXGS7lkrEMAIg66xtUJWktC7HO2NxOhpep3uJpZtZrziVUs2XU6CToPKvzviuO4I3mZEvjDl82RlTvAu+URciNYnNPvr0XiClcO1piFYWcuUkSG7uIgedVNOynDO6E3L/fQFyTvcKZonJEaE71OQRhrfmF1Z6KmLEO7SRpFUSNOhOv6Xo9vtI160pXwo6qQIAhSARO52865V4jYYkJdtljMBXWSfIA1XeE4q5bs27bKpK21XTkQoHLeu18Ebcv3Koy5ZOQCC+/LTl8ahLi4Xi4+Wum2/sLJEyW7ebo3vuN6/wDK0ca7T4tXe1bwz3Vy5S+cIssNlmc0TVT/AOi4m3abE3MOyWiwAaVbVtAPCSTqY2idKlMZx/JcdXWSNj1MbaDSrEn9SBgsJh5wly7nDz3bjwkMTqCJ2191TklMhtwoHbbvC3wRNgjbW+l3rrXruFIdnrGKwFkWXkElniQQM24G43E+pNTtntI49tQfdHzH0qt8X4qMcmGvC2bbXEP3ZaWWWMBo2JGvvrHBYQ2w0kaxoDO3OrIJhK/sxHYGhISzEOkiLniTwV6wvHbT7+E/EfL6VJ27gYSCCPKvOMtdeDxtxDox938/OtMuFAaXNOy5hviDnvDHgamr23V/pVY4VxZg0XG8JncyR51ZEcESDIPSsLTmFpvI3I8ssWFnSlK6opSlKEJSlKEJSlKEJSlKEJSlKEJSlVTt92ofAWUa1bW5cuvlUOSEUAEszRqY0EDmRQgC1a68rx/bLixvXBat4JLQdggc3TdKKYkspygnf2dJ2Ma6MN/UbEX7b2rlpFuCIa3ORlMzIbUERtOsjzqp3u0d2XBylsxho5Tz13qBJdozfj6KcdZiHjQeav8Adus5lp19efrXPY7QW0LI99UyXGkZohDbZVn1aPfFRNu42X22gjaTWARZglVG5ZtgBUMR8R7bK1ra8Uniw3ZElxtZKMx0lmPvNcNzC/eZiYi4GI9LZtfrPuqxYO0irNshgd2BBny02FbGsqzBioLDn9RzoZ8JkMYcHCz4iu/iVz+exjyC2++78wq1xDhSYjLme4AknKjZQWOxJ3kcvWurheCNlSne3boJkG62YjbSeY0rHtRYYOndqSYJORSdTG4FY8ERwjZwwJafECDsOtZZ4XRxlpOx9U1FOwwOl6Hrr/agO0fDrnellKwULmSZ8JAP/JfnViwnBXNpBntApKnM+WS6FZAP4QW1PSa08SwF24zFXQDuyiypJBZlJJg6jw7VIMTtzPTrVL8Q4saDr/VBVF59++q7OF4MpBYg5RlBUyCQIJU8xvrXbX0rEDoAPgKxbYxvXqcJhxDEGjvPefdLz+IlMjy5farvba/ksp4ssvB1ifCdK0YW3xBbgJxCXAWBZGtQAC2otkajTaakeP4KxcKd6EZlzZVc9dyFJ12HKojGNMZkYLrwW0fDnx4hkUpAzX19OenLqq9wHHXLuJtsXLDUSDpAUwNNKut7g3esLpxGKQ6f6d4oihdoUCPPzqA4WLFst3Fu1II1UCA0HkOcVcrGTKpJEx1HzFYJ8YyVgY0UR9hvp72TXCYYsxL3Eg6Vrub1v0WPa3tycKtlbNtbl24CTnJyoFgbCC5YnSI2PkDJ9hu1Bx1py6BLltgrBSSpDCVZZ1EwRB2jc1DYvswMbh3KtF1GPdE6KGEbkAnKfLyq0dleCJg8OtpYzaG4391wgZj6Tt5RUTV23ZWNvL8w+az3acuOvVTNKUoQlKUoQlKUoQlKUoQlKUoQleT/ANaO0lu33WGNrOxl+8zAd3lgQNDMzqNNq9F43xFbFpnJjQx9f5zIrxbibWcTiBfxdrPbVWUqrMCJYZToRMeus1F72trNxVfaU8AePp75d6jOyXG815kVBJUnMddAQCIjT2qxxHCCb5AuQC66Zf7lZzrP+Me+pe1w3CriBdwls20VbltgxYlmzLBEkwBlI99ZNw4m5mFxyxcPAC/hBULttBPn51ifiC15DXaVpx19hRe75ib33UgNNKy4nwlGtReJhiAVBK6bxI9BNcLcY7i6ynDYi66xrbVcqlhO5Ikx02rr4jmxFtmtq3iCeBhDrABMg6DY8+VShw4a3M76joBxHUjj3fhVMzmVpOjd74HoufhvDrGFuG5aXLmBDIHYqVJmcpOh00NWdBzGoOo9DVY4Hw+6t2bqNlKgeL1EDfyq0jSABAGwHlTjANlBdmPy/m/1ssvxjszIC3cjhtuR6KPxGJVbrywWdBJAlgOU7nStb3g5lSGB2KmZ9I3rLGYItcPgDaypImJ8ztXZgsGloQoAPkAAJ5KBtStkE2Ic6LUAOJJ4bnYeKk+ZkbQ7c0K+y57WBYnxeEfM+7612W7aWxIB9eevnyFZV9DEbU1j+HRxNOT6uBNGvDZYHYpzz823IafndY27skDKRPOf2rG+xCsRuAa2m5oSTAG9aMPiBdzLljwyPMT+dSEhh/xySZnO20ArTpogNDyHhmgIvjeqpuE4veLp49SwkwNZPpU/2x4al3DM4SWUKc8wQsgtHqPzqQxeGRQPu1Eka5RzPKOdee9qftTk4ZBcIa+cqjNLRmgAncACfdNLX2HZGusb9L1HXqvSxysNudHRrLroRxrbbRb+zOCy3w1sQuU540BBGkjmQ0fOrTd4TauMHdJY7mTrHoaovCOF4+ziLJu2rqKzFRnJVGYo0AwfL5VfcKnEVgvds5FBlUzyAdwp2+tY5ozns8goujMhLmtBCgOL8V4u1sW8OGw6LcYg2roFxlIA8YzQRoCI1E1aexXaG8lm3bv3nu3AznvXYnNmMZDPLSq4eNkEjICZIG+20+tSr4ZSSLVsqo2AJeP/ALHXfWpmZ0WWh4c9NlzExgNAbfnqvXMLiBcUMOfyPSt9UXshxog9256A+nJvdsavVbQQ4Bzdjt+u8KqKTONdxulKUoVqUpShCUpShCV8NfajONYwW7ZA9phoOcc6Ea8Ba84/qV2hJuC0ivc1HhtqWJ6bbdfeKquGuG6pVrVy1qP9RSpI8o32rvv4823L3AZdiGHQ/tWzCYj7RcCINAYE/n8qwSuz28A9O7goxsAZm/53t798Fz3ka3buZT4j3rKYmGaSNPU1HdnmvJiLZW7cbOYcMxYMusmD7JG+nSprtjhLmHwr3bTyQUBgajMwWQDM7xVD4XxbF27ttlLLLKrE2xBDMAQZXT3RVmDthzngfHRD4XZHte0WRpy28f71V84lx60lx0KsCn+5ucRtWVrGpkF5myIYYljAHqffVb4/g7vfMwAYMM0yOoU/Mj41ZOHWWVEtxLBQIHUDXWuYlzHhr26km9FGRzeyawHRu2vDb8D7KW4TxC3cZ0S4HZfEQDJAJJE9JBFSFQqF7bhipBHXYjpNTh9I0GnSRtTX4die0BjcKcO/b+7SPGR0Q8bFfJr5SlM1jSlKUIWnHWmYLlEgEkjz5VjgcLc71BHXUbbczWWNxluyhuXGCqOZ8/zNfOA8fwt26Al4GDroYEyOYk0mx2EizOlc75tKHpz1700wUsvyhrdBxHDx23XZxG262mbKdG/F+YHMVG9oO09q1atG84FwoTZCpmYXJdGZYBK/dsRP+XnU92ixFprWVXDEtsJ5HWqReu2LDBYCFyTKrzO5J5Gloec+Tpw8/dpsbmlBed/xvXh+ys+z3EvtzDvGZxb7uMy5StzIcxEgazzq2XcNIIJMco3069arPDOIo5LWzJWVJI8jsee9Z4TGXs4zXWYePQgQcpy6x6zU2OiGftN+uulf6VU2dj3CN1BBwjDkZjbMwT7bbzHXrU1w0HINCAWgED2if5FQC2rwP+sMuacvdj2P7JmffvV37PwbI8SgydCRNV9qZS0DgNdANdLVkU74yX3fef3t4Kh9pOI3cO+a2gW4XIAcaAQZLAHX3Hc1a/6Z9rcRi2uYfErbz21DI9sFcyzlIZSTBBK6zrPlrSf6m8WFq7lCh85PiDbZY2gGd63f0h7SD7Y1nux94jMbmbWEKgDLGglp3rRhmuy11Pv8KVNa0vO99F7jSlK0LqUpShCUpShCVV+P2ZuSoJPhDR1+kRVoqrHiNk3Lga6FYOBBB/FovxiqpfpXWyOjNt3815h22tXQ7Sq5gw0B0g6DXnyrj7O94q3HgKyZiNZnuwZ289KtfHOHDGXXa3cAt5lGcg6lTJAGn8NRPD8KcPcZMQgdWa5ojHxJcJ5wCDr8qyZ6bR5/hcIeKkdsePh/a+PxX7ZFsjKqZbhjSblt1IjX2Zj4Vtv8auYtRZu5csFjlBBJt3oWdf8AEGpXiPDsHh1bubLK7G5azG4xgIVnQk7kj4VFYLBlmhdIGpJOgJnlvrQ/Nn7Nl2a2VUkzXtzvOv8AfXTlxUfxKxddmyhPZCrLNJJdWMwpgaab1OWcHczBvYiDJOvw3rusYdUiACwHtazPOttMsP8ACdAZj4D1KUy47gwLJW18qyJrWK2U7IS4JSlK4hKUr6KEL6LKsYIVisNBAMHkddAa14lAchPhSfE+Xb3DWtIxYsG6zgmSCMu5Bk842ms7OPTEqyhbihSs5gBPOBBNIJQcVZP1aiu46J7FM7DwGMfTob/JWOMsyqsksCX2UjQtAOu8iqb2sw1ximVGYzlgDWW20/m9W89oLAJXMcwfu8sa5pjQbxyn1rj7QWbpay9tGaHtliCPB3ZmSCZM7aVnZCWXKNaIutdKokfbRa53iN7cpJLhxFa6acAD04V1UH2RtMqMWUrLbHygfnPwqcvXFVWbIBAJ0mQNzGvOKjL3E0w1qz9o+6uMrTb9ptHMMRbmAQR+VdHEcWiYUYpfvUKEmCIPQeXT3GqZ45i95rTT0HkfVUl+cgnjoOWnXbgoLC9o75dS9tO7ZgCFJzqCYmTo0TqPWrngLY0JdBLrozQQFDST0FeV2O0aqwY2ZAM5M+3vyeL0gbVceIcSa2VCWLl2RmJQbD1O58q5LFlcMrVpe3K8GILPHYOybi3b9tbtu0rgp1LFYYGeWU/GuvhuHwqYtLmGsiyq95ZaN2LFSDuYAI+dctm99ptaK6ZpUq6wwjcRW9sM1o6ggljcG43j6VGOd8QA5H9elqhzCYyL6Vr+q/K9kwl3Oit1Hz5/Ot9Q/Zu9nsj1+RAP6mpimzhTiFbG7MwFKUpUVNKUpQhYu0AnpXkpxNsXrjPcIJvoSAhMLbnWeZ5RXq2K9hv+0/lXinFRF+55sT8az4mwwHr6FUvcWvBHI+i+YTjfcXGSM1v01nWCBOlc/wBsu3yzwc3VRIGmmlaDhA7E9T/+f/E/GpThuG7tdxDQdTGsee9Ww4VkrLuhW/XS9/FQnxQbCGDUg7fdZXMTedgtx8xLEwUCw7xmJjqRtyqRwWH7uZMkxMbCKPYFwCZDDYjf9xW0XFYtBnKYOnOtOGwginuQ2f8Aib305cwlc05eym+K6K+1qttyrbThLkrJDWNBQhbKV8Br7UVJK+qJ0r5WjF4jL4R7R/2j61TiJ2QML3qyOMyOyhaMViWuBrakKpBEt/NJrWrus/eTmIPh05Aa6eVSPe2u7/DkiBrrP1qtcWuYkZRh1tHcs10tAA2AC6knr5V5h80zzRdqepHscvFejdghGWsZRsX7/ak7nY9TdOJ+1JBY3suQyBnkic393hmu37eJ8QIPVdQfdvUZw7iWJFru79q2Wgpmst4QpcPmIfWQQRAnrW2pHFyQuBZpprxCpnj7S2yDjarPay7Z+0ZxcVibYDCQGXLMAjeNZ95qX4TgLd3AnDrdtN3hMhWDBSSGKyvPf41X7/Yu/jcRfuW7lpAHAhy4JhF1EKZFd/Zrhr4RMRbLKXtMxDLJUxaVtJiRyrScQ5re00Jdp991aYwY44wdGkbbnxUvxnshgfs93usOq3CpCNmc5WYQGgtrBINct/Gi0VVhIImZ6V9wnGnxThT4QiMSBEM4KifTWtt3htu8ZdmXKI8EdfMedUWXyhrjwPT3stLpI2SZ23VacdV0cExRuMrhZknTcgDSa7+OMTbHhJGbViNvKtfZ3Cpbud2G0GYS5A1LL08xUtx+wBaYd5bliI8Q/C2vwiKOxBY+jrZHkqn4ki2t+lwu+I0N/euOyl+wl2bUeQ+RIq01T+waFVYSDvqDI3HOrhWwXlF70PJVwH5PE+aUpSuq5KUpQhacT7Df9p/KvI+K4cO7A6EMYPv2PlXsMV5Rxe3lvOPP9K04eNsjXMdtol2PcWlrh1UVZweX8IYyIIuZYHMRHMSPfWvHI5jwQq7AENA8yN67qA0O+HMyFjXEDw/SyDFuuyAs8BiAfAAwKgQG6DSuHi3Drr3c9u+9lSkEW1Es0ySSeW2kVuvo+Zbie0NCDGo9/wAKhu0HFLqXxlYhcoOU7AkdBzqDy7KY3fU0/Ka4dPDT3prwUbXTZ6BbRsb9PvZ81ZOHWnS2Fe41wifGwAJHnGnlXcpmq32dxF64ijvfE5IzP4gNTBg1NW8BiLAa5dxK3kAgqLItmSRBVgdfQ1bF8QY35H3poT681VP8Mle572VW9fmgssTxGzbOW5dRDEw7gGK6EcEAgggiQRqCD0NfLfDcO/3jWrbF48TpJbTT2hppWZtBfCqhQBooEADyA2rRBiDJI5taDjz5fjVZ8Tg2QwMkD7LuHLn9job9CvoNZq1fcOwB1ieUmmJYE6RPP1qfb/5uyyna74e+vPRQ/hn+L/IzDeq4/wB8a5arJBqKr/EHm3ebqtz/AImpy22oqFtvEqRsdaVfGHFrozw1P5HpatwABDvfBVBrdzLk/CCfDynaaneI8Sa13YABBUEzvsNtakvshDFihADZiY/CVAB9JBqK7RYLvAhV8hzqvszoxj96oxeM7ZzA9tbnjuf6TCFojdYPsLr4LjmuhiwAjaOnnUnUJ2bs5LIJbMX12iOUfKuLtI1xnVQ7okT4GK5mnmRroI086XOjD5SGq8NMj6G581KcYDEgLJIW7/uQgfOu3A3QMpZc65YKnQEEQQah+zpc2iHYtDEKzblYG55kGRPpXbi76KIa4tskGCWUH1GbQ1AgtdlG4XHHKQ0bjr6UFZ73DcKhK2rC22LXbZYMScqZSYB6kj4VEcWsPahrWQqQQQ5bNmGoywNpGtZ8DzXWzPfe4AMw9iCzQGaUUamBOseVSXEMOBkZiSQwHlDabVtymT/INtu7YHzKA+MQ5HC3akd2p9PyoG1iWWLjLmYEMVt6ydzlzR86Y3Hi7ACOuUuZYAA945bSCdpg11W+GEE5iAg5yNR+lL+GtpsCT5n6b12PBYiQEEVe96Hfeu+9t1idiI29e73StH9O0IVyeeo9NI/KrpVZ7D24tFuv1P7VZq3OjEfyDhQWzDHNGHc0pSlRV6UpShCV5z2xw+W+T1/9/rXo1VTtzhJQXBy/T9ifhWjDOp/eseOZmivkqNSlKZJIvtVzj+GW5dBedC40MaKjEfMCrFUZxPhqlzcIzAyJk+ENoQQD570t+I5gxrm3pd13UtuBcA8g8V29l8Gn3SQYyg7mZ339TVp4xhgbTEknLqNdvXr76puCuZFyqSsLlBBMgRyO812uLiHW/ccSwhiSNhrHXWkQeKN+7TqKRoYQRfPyHkpleNWbaqjEyFXZSRsOYr7cxSXCCrDUAwdDB9arxwbMARl1kCWUefM6DSpTgYSWkAvymNucedb4sa6PK4Aa9e79pe3BtnIjzVage1auL6MsyqqZHIktH5H4V97JZu9uFpllkk8zmEn51L8WthnPdicuUtAlRB102j9638MEKVKZHUkkREhiSDH85U0w+PErgCK4c7rXf76dFlxOHMMZYDdcvOu7Rdlc+LwufxL7f/L1866KVqngZMzI8JfHI6N2Zqgy8GDIPQ1z4q1nKQ7DKwaFAOYjaZEwPKKsbGdwD6gH86KY2gegA/Kkv/xXB2jx9v8AaYDHj/qVXsFhjZRbZLGBoXABInyAFVHtVjcR9oa2mZkULoEmCRO4Ez769MxQBRs2wBPoeUVC4THPhnDW4m8wDhpIOW20RG3sj51mmgGFnAcbBF9VrwuI7T5qUB2Lxd51uLdJ8BXKCoUgEHkANNKlsTw7DXHzXUts8AePXwg9CYHPlXRZum7/APIf27qWy0baLpA5DWq72ivhLskxIMb9TO1UR/NMS1bIn5ZC6vd0rj2YuW7VxFtKmRmCwB4RmbWAOckmpHjnEWdbYCqkjP4RzDso93h+dRHYYobII1aZE9J0K1jxPKLjZWYr0LSqnmE6CSTHUmuPe5jSM3H1H+0TQuDRKSNeHff7K147Fsw8RAA5DQT1rdrCjooHyrnXDSQW2GoXr61I8MsG5dUb6z/PfFN/h0MgLppdzz3SfEuaQGM/C9E7N4fJYUdf00/SpWtVi3lUL0AHwrbUXHMSU4jblaG8kpSlRU0pSlCErj4lh+8tsvlp6/zT312UroNG1wgEUV5BibJRip5H5cq1Va+2nDMrd6o0O/6/X3+VVSm0bw9trzssZjcWlfaeR2Oh9K+V9qZFilWDSjXtm0wMBlBkSJBjkfpXf/1TvCAyJq+bwLBM6Rvt5eVZg18wVgLiLTDQFxI6H6UgxWBdCMzD8vLkmuGxHaODDoT9vspvihHdMCsxGkHw9Cf7aruJ4dfuJaaxbZmRrklBqJVIn4GvQ+L2Ctm60fhMnTWqHwziq2s4N3IWttlGbLLAqdB1gVkotkBI4FMn4pziJa1qvI778VpTB3LNpFuIUclyQ2hIJEE118NSFLndjA9B+/5Vp4pjReuM6P3isxyEHMCJgZfKuzC2yqBW3E+4H+GtXw9mfFF1bX99gluPlJYTtden6W0Oaz7ysKV6JJaWzvKd5WuldtFLNmBBBEg71E47DZSp1KmYk6gxHLyO9SdcXE2EIvOSfdtSv4pFGYTIR8w2PjstuCle2TK08/JR2IxluyozMEXYT+Q91RfEsdbuAFTnGS8ZAJ/AR03nlvVz7P8A4yV008UAx5Vo7RvDg5YEaGAM3npSANAbn46+oTwxjs+0J1/2qY9xw4e3I8KgGNpRZGu29d/Z+wTM6KrAx1MaV0tZZ9QpIB1IUnU6CfMmBXVhAUttKwylpB01Eb06hxLZYmxvboAP/N15Wl0rS0W0635+x9lvZhIBOrbDrVt7EcPljdI0G36fOfhVM4Vh2v3QxOxGw99eucKwYtW1Xnz9f22qwYp0kZNUCfl7uN+KIMMBIOm/fwXdSlKzpolKUoQlKUoQlKUoQubG4YXUKHn8jXmPFcA1m4VI05fSvV6hu0HCBfTQeIfP960YeXIaOyx4zD9o3MNwvNKVtxOHa2xVhqPnWqmSSJWvFKShA3kR6zH61so6yrDqCKpxDM8Tm8wVOI08HqvvG5t2bjORlQ2phg0Ra1gAmdTGlVnCcXtuwTK6OwkB0InSdDttXbZuZfFHsifcK6L3EFuAIkywJ1jSBJHrpXmA1rmk0vSNZ2jXOduF18MMeM68l8uprvW+PSuOzbyqq8wNfU61lXpMHF2ULW1XPvXncQ7PISu4MOtZVH1lNarVGVd1fK4cx619otGVdhcDnUXxK994DyyiP561vrn4gvhB6GPc3/ql/wATZngJ5arThCGyd67+FcbSxbOcOxYn2BMAAb66Vo43xRMQFZQwgkEOIPLWJ2rlwFsEXCWRYUwGMFiRoF6mvnEwBcaGVhpqpkHQbGvPknJ0T0yuMeXhstNhSzBZIG5jy/Wu29blCi89pO5kbk8604GzEudyIA8utWvszwQ3WDsIUa/v69PjTfB4dow5dIPqvvpKpXudMGM4ea7ewvAjbHeXBqdfIEbD3fn6VdawtoFAAEAbVnUAAAANgmsbMoSlKV1TSlKUISlKUISlKUISlKUIUDx/gS3gWUQ35+Y8/wA6oGLwrW2ysP3r12ozivCEvgyAD16+v1rTDPl0dssOJwYf8zN/NeXV9BqV4rwO5ZOxI+f71E0wBBFhJ3NLTRXHjMOokzlV5U6TlJ8ulZ4Xg62n7wXMxUkRkjUjrPQzWzF2yyMo33E6SRynlXPhMfca5ke2EDEk+KfFlAygQP7d/OlL444ZSCNCRXfrdcN6OvC01hxMvY/Kdrvb116aLur5X2vlN0oCUpShdSlKUISvl63mUr129RtX2lRewPaWu2K61xaQQosyDlIObpXTYwRmX5fhGvxqRsWWcwok9env5VbeBdl4h7v89OnrSlnw6KE5pDfIftMGzSTfLGO8qN4DwFrzZnEKOv6/Sr7h7CooVRAH81rK3bCgBRAHIVsqcspkPRbsPh2wjqlKUqpaEpSlCEpSlCEpSlCEpSlCEpSlCEpSlCFqvWlYQwBHnVd4r2VR5ZND8/jz9/xqz0qbHuYbBVUkLJB8wXl+O4HetnVZ+R/f3TUPjcJm/wAXHWRPr9a9ldARBAI864MVway+6x6fQ6Va+VkzMko+yxfwnMdmid915ZazZfHuDE9RyNfavuI7IWz7Jj4j8j+lcFzsY3JvmP1ArRDLG1gbmvv3WWTCyl15fsqlXyrOext3r/x+tZJ2Nucz8x+9W9tHzVf8aX/qVVqVdLPYsfib5n9AKksL2YspuJ9wHzMmoHExhWNwUx4UqBYwjv7Kn12HxNT/AA3sm7wX0HwH1Pyq7WMGieyoHnufia6KofiyfpC1x/D2jV5tR3D+E27IECSOcfkOVSNKVlLiTZW9rGtFNCUpSuKSUpShCUpShCUpShCUpShCUpShCUpShCUpShCUpShCUpShCUpShCUpShCUpShCUpShCUpShCUpShCUpShCUpShCUpShC//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200" name="AutoShape 8" descr="data:image/jpeg;base64,/9j/4AAQSkZJRgABAQAAAQABAAD/2wCEAAkGBxMTEhUTExMWFRUXFiAaGRcXGBcYHxsdHRoeHh0bGBsfHiggHhomGxcaIjIiJiktLi4uHR8zODMtNyguLysBCgoKDg0OGxAQGy0lICUtLTIuLS0vLS0vLS0tNzArLS8tLS0tNS0tLS8tLS0tLS0vLS0tLS0tLS0tLS0tLS0tLf/AABEIALcBEwMBIgACEQEDEQH/xAAcAAACAwEBAQEAAAAAAAAAAAAABgQFBwMCAQj/xABLEAACAQMCAwQHAwgHBgUFAAABAgMABBESIQUGMRNBUWEHFCIycZGhgbHBFUJSYnKSstEjJDOCosLwNVNjc9LhQ3SEs+IXJUWjw//EABsBAQACAwEBAAAAAAAAAAAAAAADBQIEBgEH/8QAPBEAAQMCAwQIBAUCBgMAAAAAAQACEQMhBBIxBUFRYRMiMnGBobHBkdHh8AYjQnLxFGIzNFKSstIWJHP/2gAMAwEAAhEDEQA/ANxooooiKKKKIiiiiiIooooiKKKiQXqu8iDOYyA32jO1YlwBAO/T19AV6GkyRu/j1IUuiiisl4iiiiiIooooiKKKKIiiiiiIooooiKKKKIiiiiiIooooiKKKKIiiiiiIooooiKKKKIiiiiiIoorhdTaEZz0VS3yGaIi3uFddSsGG+48jg/UV3pK9G1/qhMRO4AcfbsfqB86dahw9YVqYfx/g+anxVDoKzqfD+R5KHxS8EMMsp6Rxs5+CqT+FU3IfFGuLON3OqRfZcnqTgHfz0stS+boO0tJYtWntF0E+TEBseekmqPkLhUlq8qMwaNwCviCm2T5spH7tel35gCzY1hw7ye1IjuGvr5JykcKCTsAMk+QpQ5QumM8moFTIGcg9QdQIHyY/KmDj82mFvFiFH29fpmq3h+FeM4HvYz8QR+NQV2Z6tMz2TPfII91lQdlpPBHat8PvyTLRSj6R+KtBa4RiruTgjqNILZ+YUfbTNZ3AkjSRejqGHwIyPvrfLCGB3GfKFrFhDA7jPkpFFFFYLBFFFFERRRUS/vEhRpJGCooySf8AW58qL0AkwNV2lkCgkkAAZJOwA8SaSrrmG4upTBw8AKvvzsNvs2O3hsSe4Ab1Emnm4ozBSYLJD7TnYvjqPA/cvU5OBVlwTmrhcWm2hlVADgEqwDHxLkYJPiTUTWvrzkByjUj7t3qyc2jgB+dDqp0abtb+7i7+3Qb50URuLX1gy+uETwMcdog3U+fTfyI37jTpY3iTIskbB0YZDD/Wx8q9XNurqyOoZWGCpGQR5ikW84fPwyQzW2ZLUnMkRJOnz+AA9/qPzsjc49alfVvmFkBSxwgAMq7os1/Lg13kVoVFVfBOMRXUYkibI/OB95T4MO4/Q91WlTAgiQqx7HMcWvEEagoooor1YoooooiKKKKIiiiiiIooooiKKKKIioPGrvsreaX/AHcTv+6pP4VOqn5st+1s54iSokQxkjqA/snHngmhMCV6BJhR+SuJGe0jZiWdQFcnqTpDAn7GH1rnfcYDPdW7AYEY0+efZcH4Fl+dQOTeGNbSMuvVG6AAHrlM6T4ZKkg/sjx2puIWUz3DzD2Qsz9fzkJxgfLP2CtavUIDcvG/wPvC8hwqMAG+/ddMHCreOORJQoDH2SRtsdseGM4P2VO5f456xLcxHAaGTAxndDkAnz1I4P2VBXeOlrkuyuI7pbiT2BIGR1bqwdi4Yd2Q2n5tU+GFMU3zA0I7ybqTEZ3PbEnUHuAt9/YdOZ5cLGvi+fkD/MVHt5dLRt5gH4Hb8ap+fOJul5ZQhcpIJdR7xgLgj4fjVZxvmxIJJoHQh0QPERkh89x/RIb7MVoVcS1uJ6I6ls/CB99y3KVBz6bYGs/JNHNF2O2hizvgvj6D/N9a49uulWDAgEHIIPRs0tc3XplktZR7PaW0bYB6a9ZI+uKr7OZsMoJ0nGR3HetPFbR6Kq4Fs/wI+/FWFHZuak0zGk+JM/RN3N/BxdTqWc6Ik0lAOusgtv3ZAQfOmHlqIJawoCSEQIM9cJ7Iz54ApB5i40RcQRLtlhK2/dq0ID5dT9gpx4JdaYJjjPZsxA8fZBAHxORVw3EOechNh/Kra9FzaDCdN3xg+a82vMPacQktBjTHDqJ79YZc756YcD4g0wk43OwrLuR+C3Md/wCsz6QzpKrjOTqZxJqHdpyMD7Kbed+IaITGDu6sT+yo/Fiv1qbHVKdEFzCCGgabzv8ANV8kNlyZqKj2MmqKNvFFPzAqRXiyVVxvjUVrGZJWwOige8x8FHefoO+lKz4bPxNxPc5jtgcxwgkavA/Ag+91Pdgbhn4jy9BPMk0oLGMYCk+wd8+0vkfn35wKgc/8WltrYNDszMF1YB0jBOQDtk4xvUFQEyX9kbuPf8lbYF4BbTw3+M+2Y/p5N5xq6J3BeefbFvybLFbrgKq+wgx7CsCwUD9UHbwzWDgZ2G+dgBvnyFanY86XQ4fPMwVpI2RVdl2OsgEHTgEj7PeFKcfO8yydotvaLJ11iEBs+OdXWrvZtR7qMtbInjC5/a2G6DEGlVd1hrvF79+/f6pq4lzpcWyQ2yhTLHEgkZgWOvSMrjI6ZGTvvmmXkjmn11WWRQJUAJ05AKnvwehzsR8KXOYOVpLlUvUeNe1iR3Vm0hWKjJUnbB26/XNSLfh0nCbKe5Ol5iFUAZKoCwGT0J3bJ6dAPOqRjaz8Rl4nwuunxB2a3Zoc2M8DjmkRmnl7RF1P4xy5LbSm7sPZbrJAOjDv0r3j9X93B2q65Z5kivE29iRffiPUeY8Vz3/PFLXo15vubuWSG4w+lNYcKFx7QGk4231ZHwPWm9eBQC49ZCYlwQSMgHPUkdC2Ns1NUwz6FTKPEbr7wq5uPp4rDxWBLgOq7f8AtdOo4HUc9FbUVV8Z41DbBe0JLOcJGil3c+CqNz91ceH8cEsnZm3uImIJBliKqQP1gSM79DWYY4tzRZaOYTEq6ooqJxC+jgjaWVgiKMlj/rrnbFYgEmAsjZS6KobbjksjqEs5whIzJJ2cYAPfpLaz8MCr6vXNLdV4CDoiiucj4BOCcDOBuT5Dzrjw677WJJNDprUNokGllz3MO415uleqVRRRREUUUURFVHMz4hA8XUfXP4Vb0i+lvjTWlvbygZX1pRJ+xocnHntWLwS0gLOmQHAlWCS6QrD805+R3+ma8S+1HnxP30j8P9IqNN2TR4hY4jcZLeRYeB8tx50xXfMMEUceoltYBAXfA8T4ffWo85O1wU3SsaJJ0Sv+Up4rwrrOCwGDuCpOBt5ePlT3MuYx8KzbiHGI2v0bbs0k2ZcnIGD07/a1fOm/inNttD2UbEsXAbKYIVT0Lb9/gN6jw1F7i4NkzPPmVtYjE0nMY6QIsd2hgeitONRCeS0uD+bFIMfrEx5+RQ0k+k+00zRSj85GQ/YNQ/zfKr/l2+afU2QYxI4ix3qGxn7SpNffSJZa7ctjdDqHyKn6Ma9qU2l+dzRmFp36X9FlhX5HtANr+cx6hUl/JqWz8rZB8tVFscZPmPxqusZtSQfqqV+Rb8CKsbFC8mnuBDH6gfU/Q1QYpnTYhzRvKvweioydw91Zz8uCYdvnRNgFjuwOANKgZwACo6DvPfXzkXjz3RuzuI2lQoD1ChTkHHeSEP2mmaIYjNIPKnHrayhmWX2Wjkb2Ru0hZjjSPHCgde7NdTRpZ2vytlxy6czf5eK5ypiCWAPNhpy3+y0WGTFxF+1j/CRXDi9qkzvI2WGNABOxUf8AfJ+2lzh/NMd08LQZ1MWZlJAaMKMZYDPVmQDxyT3GmS42QD/WwqKrTIllQfH74hQw18HVMXCQBBEB0EagfYoqZUDgZzbxfsCp9bTTYLVcIJRWeekXid3Aw0lDbyDGGjRwGHVW1A5zsR9vhWh1Wcb4YlzC8L7Bhs3erdzD4H+VYVWFzSAtvAYinQrtfUaHN3yJ8RO8bvhvWN3vF7qa0lQhBBGylgkaIM6wFxpUbk/caUjW6z8lIbA2avoZmDtJpzlwQclc9NsYzsMUsr6JD33SkeHZH/rqz2bWp0KMVDeZi53Cw3LS22f6vFl1BoDdAYA7yd99dCY3TKreaOYddta2qHCpDGZPN+zGF8wv3/Cu0nPMiWCx6Y3kV+zYSqXDR6TjIyMkEBTnyq2b0W5JPrP/AOv/AOdfG9FmxHrA37uzP/XVRRc8YgVHtkE3HL6LpsW7Zztn/wBLTq9Zolpyu7X+39Wh4A2mAq70d8zyNdx26wwRRyai3ZxlSdKMw31HvH31rtZ9yt6OTaXMdwbgPo1eyI9OdSleus/pZ6VoNWOLdTNSaekc9b8b6QuTw4qBn5mv3wSrYKH4rcs/WKCJY89yuWLkfFgBTVVBxngbvMlzbyiKdV0HUupJEznTIMg7HcEHapHC0vNebh4NGNliSQHO25ZmO3XbFR1IcA4HcLd1vr4qRkgwRvS5ytw6S6s0lmu7kOS4QpKy6QrsASB75yPzs7YFRLviM9xa2AOgym80OW91miMgBYDuJQNgd4xXXky2vPUk7CaII5k/tUYtGe0YHRpYBhtkAjYk7kbVeNyuotI7ZJCrxMJI5SASJQS2sjvyWbI8CRWzUe1tQyR2jHIX8tLb7qBgJYI4fL6qLdzXVpLA0lx28csqxOrRomkvkK0ZUA4B6g52769ji/YTcQeRmZI2iCJkndoxhIx4sxAwO812/JNzNJE11JEUhftFSJXGpwCFZyxOAM5Cjv76+Ly2TfPcyOGj1K6RY6SKgQOx78DVgeLZqIGn+qJjcOYMWGqkIdu47+6PVQeXJbkSXq3EjNII4306srGzo7FI/ALsM9+M11tb9Dw22ae5kjLxx+2hJkdsAlVwGZmOD0GetWJ4aY5LycsNMsa4HTT2aMDk/bVNwzhEktnw6aF0WWCIFRICUYPGFYHBBBx0IpLXHNoLfEN7uK8ggQOfr8r+S98Cu9N8IY3uWieBnK3ImyGV1AKGQasEMcjpTpS3Z8Gn9aS6nlRmETx9milVUMykaSSST7JyT12wBjdkqOqQSI4BSMmDPFFFFFRLNFIPptt9fCpD+hJG3+MKfo5p+pZ9JMGvhd4PCFm/c9r/AC0RfnThsmDC3gU+hH8qcL1Nx9o+ufxpHsj/AEY8ifoxrQrpMgHzz81X+VVm0rZT3+oWljNx71QGPEq/8371rnew4ZfgfoxqbfphwfAqfwrpxKH3f2mH0U/iat9gPzNe3u8wfkocQfyKbubh8Mh9058lgrbx47w3/uNV7xHMsMit/u2Gf7pqq5Sj/q8X7LfxNV26ew/7J/gNcBtHHYiljq1NryAKjx4Zz991tF01DKaFN2/K30CzjgS5Rfgaqp+LNFdq4GoI49nOATgjr8CfnV/wJMIfIN+FKPEN5j+19wq0p2xdTlPqulLBUfkOl048J58fTKswDHGY9IAAPTS2/u5I33PWkTmCfVI7EYLyEkDoO/A8vbqbYpuf2l/iJ/y1V8T3K/3j/iI/y112wMz3VCdwb55j7Kg/ENClQyBgguJPwDR4dpMfIZMZaYdQwXfOMBSxB+xhV5cczTgOS2dQwB0Ck96jyGarOBRaLUHvbU3zbSP8IrnJCZHiiHV3A+ZAH8VUWPrOfjKhB/UfLq+yoGvcLArcOVo2Wztwxy3YrnPiVB3+dW9eI0AAA6AYH2V7q1AiymVJxDjLpOII4Glfs+0OHRMLqK/nEd4+tcjx2VXjSW1aMSSCMMZI2GSCeiknoDX3/wDJ/wDov/6195l9+z/80v8AA1QkuuZ38laspUszKZYLtkmXTMH+6PJd+KcYETrEiNLMwJWNMZ09NTMSAq52ye+uEPHGV0S4t2g1tpR9SSKWPRSy+6T3ZG9eOGf7Qu9XXs4tH7ODnHlqr7zzj1GbPXC4x1zrXGPPNC52UvB0m3csKdKl0lOgWzmyS6TILwDYTFp0IMwbibd+LcWaKSOJIWld1YgKyJgLjO7EDvqPLx2ZNHaWjorOqau0ibBZgBspJ769XOfXrbPXspM/H2K981e5D/5mL+Oji6HGdO7gF7QZSJosLAc4uZdPacNzgNANymtegTiDScmMyau4YYDH1qJx/jyWqqWBZnOAq9cd7HwUbb+YrjfXCx3gkfZUtJGJ8AJEqm4rbs9pPdyjEkoQIp/8OLtFKpj9I+83nR9RwzAa+gWWFwlJzqTqnZOUfuc4keQuY3QLEhM/FuKJAoLBmZm0oiDLM3go/HoNqj23ErgsA9myKTjV2kbY82APT4Zrhd4/KUOroLdymf09QDY89GaYazEuJvAC1nBlKm3qglwmTNrkCIIFovM3tCr4oI7eEiNCEQMQiAsTuWIUdSSSdvOq9+OOhBmt3iiZgusvG2kscLrUHKg567476YKXeJEXUggQZjRw0z9wKEERL4uTgn9EedKrnag39SvMIxjjle0ZdSb9VvKDE8JBkwIUvinFOzdY0jaWVgW0KQuFBALMx2AyQPjX3h3Fe01q0bRyR41RnDHBGVKkbMp33HeDXCL/AGi+evqq4+HaNn60DP5SPh6oM/HtTjP2ZrHMZnnH3vUvQU8mSLhgdmkzNjHCIMaTO+LKu4vcrKga6sHMCHVl2TUB01NEDnGDuOvlVzd3pjCLDA8uoeyE0qigAe8xICjBGB1PcNqh8clM+q0i3LAds/dHGeoP/EboF8Dk91W88qRIWYhUVdyegArIOcQRmsPs8lhUbTAY4UxmM9XrXFspN5kmYgiRBgamDw3i+t2heNopVQPoJVgVJIDKy7EZGO6riqDhETSytdupTUgjjU+92YOrU47mZjnHcMCr+vaZJF/sKLFNY2pDLWEgXAO8A8jbU3mCRCKKKKzWuil7nu50WMwHWRDGP74IP+HNMNK3pCQm2Q9wlBP7rD7yKIvzfwzdGHg33gVotv7UEbeKIf8ADWfWiaXmT9FvuLD8Kf8Ag7ZtU8kx+6+KrtpD8sHmfQ/JamMHUBULisf8APybNd+Iplc/sH95W/6RRxQZX4ow+grpO2Yc/qKf3WA/zGtv8OP/ADnN4geRA91rVJOCng//AJNP/TyTlygn9Wi+DfxtV1cLiN/2T/CaqOTW/q0fxb+I1eT7o4/VP3Gvne2zG08R/wDWp/zK6LBn/wBel+1voFnnDRhZfIt94pMl3kJ+P303wS4Sc/b896TgfePl/OumAjE1TzHouxw7fzXHu9lLsRgA/E/ID/qqmvP7QDwVR/hBP1Jq5Qf0WB1KfUnT/lFV9pH2l1juaXH2asfcK7P8PgMw9So7SfQNPuVy34nfOJYzgCfi4j0aE4SQ6IUTwRV+S5P1Ir3yjbdpxK3XuU6j/dBf71WvvEm3H2n64+5RVv6KbbVezS9yR4+1mAH0Rq4/CTUqyd5n3Kom6rWaKKK6FTqu/J/9a9Y1f+D2WnH6+rVnP2YxRxKw7UwnVp7OUSYxnOARjrt73WrGiscgiFL09SQ6bgQO7RU3FOE9o6yxytFKo0h1GoFTvpdTsy537q5LwZ3ZGuZu1CEMqKgRdQ6M4ySxB6b48qvqK8NNpM/fw0WbcVVa0NB0sDAkDgHRmHgePFV03D9U8c2rGhGXTjrqxvnO2MUcVsO2VAG06ZUkzjOdDZx9vjVjRXpY0gg79VG2s9paQezpyuT6kqi4twBZ7iKVmOmMYMeNn3DDVv0DBTjG+KmcZ4f28LxatOrHtYzjDBun2VY0UyNvbXVZDEVRk63Y7PK8+qquM8JWcKdTI6NqjkT3kPf12wR1HfXi0s7kMpkugyjqBCqltvzjk/QCriihYCZ+fsjcQ9rMlovqAYnWCRI8O/VQ+J27vGyJIY2IwHHVfMeeKqLLgdxEixx3aqqjYC3T7Sfa3JO5PeaY6K8LATPuV7SxNSm3I2Imbta6+m8HcqfiHC2d45Y5OzmRdOrSGVlOMq65GRkZGCMGvNnwlkErtKWnlGDJpAC4GFCJnAVc5xk5PU1dUUyNmV5/UVMmSbdw0mYmJibwTHJLNhwG4hXSl2AMkkmFSWY9SzFssx8TXXivBJZjCTcEdnuQY1ZXf9MrnGR3DfFMNFedE2I3d5Upx1Yv6S2a98rN9j+m/iqqytLhWzJcCVcH2REqb9xyCataKKzAha9SoXmTHgAPIABFFFFerBFQuLWInheI/nDY+B6g/YQKm0t85cxepw61UM5B0g5CjHUtjc9RsOvl1rxzg0SVJSpOqvDGCSV+eeLWzQ39xE4wwZsjzyG+WGz9tN/LasbYDB95hvt36h186rbbiT3N8tw6p2kki6mwM7BVAwO7SoHU0+8VTrVdiKorNygK2q7AMNbVfrfqj3PyhK14uw1EDGehz1HlUJL+NYhGzkkAr7C6hvg9/mK78UHWqOK21tk9M5H8vgKjwbqlCqOh7WnH70Vg38PbOo4Vxrl2SxJLuEgdkD/URA1JA1hPXJvHtSxwRRyPpJ1OdKqMnO5yfHp1NOhb2W+H4GlHklv6ujbDLNsNu4/OmdH2P+u41yO3v85VBaMwc7MRPWdNzrAvoAB4qtb0JptNBpDIESSTG6ZJWYNc4il81X+Ff51QKdj8fwrvdXHsgfpIPoB/Koan2R5/zrqXt67ncYXU4Y9d3ePIfVWurCjyK/Qaj95qLyambjUfzVZj8sfe1feISYU+Wv7gg++pHJMf9q3kqfM7/cK6Sk7odivP+oOH+5xZ7hcTtx+fHHkGjyBPqru/k9o+QH0G9O/odtcW80p6vIB+6ufvc1nd9JkOfHP1P/etf9Hdr2fD4fFgXP8AeYkf4cVzuzmy+e9VzNUzUUUqekjmJrGyaWIAzO6xRaumtz1PwAJ+IFXKmTXRSXw7lriCbycVlcuhEg7KL2XIGGi29nBHQgg57qpeVhfTcQvbd+JTmO0kiwOzt/6QOCxD/wBHsNsbY60RadRWT8O5wuzxGOZ5M8OubqW1iUhQFZFUJIGxk65A4AJ7m8qtbznVLXi9xDd3IitxbxtGrDbWTuQQuc48TRFodFZFaekKZbHil2sgn7O8MdrkAKEdgE6AEqA2rfc4xnepnMy8S4Zai/N/JcPGUM8MiRiNwzBSE0qCmC3WiLUaKyXmvmqReITxtxJrKFbVJYh2cT6nYZwQykn4A17vOcrqPhvCrueVYmmu4xcMoQhocvkkAHGY1DHGCDnp0oi1eis4j54S54xaQWd0JLdopDKqjYsFJXJK57u41VW/PdyvCtWrtr2aadIQQoIWMsWkIAA0xoM/HFEWuUVmHDOZbpl4EWmJ9a7Tt9k/pMJkZ22wfDFXHAuNTvxPisDyEx26wmJcL7GqIs2DjJyd980RO9FZNYcRvp+BJxH16VJo4ZnYKkJEhSWQLqym2FUDbFfeK8SvrbgbX/r0sk0sUDrqSECMu6atOE3yHxvnpRFrFFZnyVzFLLxJ7dL4X9qLYSNIyxo0cmrGlSoXUMDJ22yOmN4tzzddDiInEv8A9uF96iyaV3fs8GTVjOkSnrnG1EWrUUUURFFFFERWfelwf0K+Yb6Y/nWg0i+lYD1dT3+19w/lUVbsFb+zDGKZ4+hWR8sL/WIf+Yn3itL4pH1rNuW5B6xD/wAxPvFaNxW5G+3zqrZvXZY4zUpxwPqlTikfWqaCQKSO/IOfgasuKXg3GQPjiluWXJOGB+f8qzo1H06oezX7HoSs8RQoYjDOo4gwDzANrg34HktA5Kk/oUH/ABH/ABppgfr/AK7jWYctTXiOGjjMqat1JCjON8EnY4rSrBidyCpONjjI67HBIrltutJxNSqY6xJibg6wRqPgub/p20KYpscHAAAEReO63wssQnm3UeCfcxFSLXrGPhUCXct5Aj/Ef51YQe/8AT8ga6qpqrnCknMeZ9fovnFJPZ+IH1OT/DV9yrHpti36TMfkNI+tLfGDuB5gfuqPxJpus49FtGv6i/4jqP3VbbUd0ezKLN5y+QzHzhcPtB+fGVXf3O8jHtKh3x9kAdSf9fhX6B4ba9lDHGPzEVf3VA/Cvz3ezFGDDqg1D452+6nrkn0kSzTLBOqkscBlGPmPhVTgXNYIO9T4XA1a1J1RlwPjxWqUs8/8tflCze3VxHJqV43OcK6nIzjuIyPLOd8UzUVarXSpy/LxVpEF3HapGqnW0bOzSNjAKggBBnc5z4VXQ8t3kU/F54jGHu1QW51HKssbLqf2dsFgR1zineSZV95gPiQK9JICMggjxBzRFld96JcWCRQTyi6iCOmqZzCJlILMqYwucvg42z8aZeFcuzflKW8nWLTJaxx6QdWJFwXwCvu5zg/CmqC7jckI6MR1CsDj446V7Eq505GR3ZGflRFnC+juSS14nbyOietXbTwshJ0jUGTUMDHTBA7icV04zwTivEIEsrpbaCEsvbzRyM7SBCDiJCgCksAdz/I6G0qggEgE9ASN/hX15AMZIGemTiiJB4py9fJxGW6tobWWOS3SILO7Lp09+AhyKgweju4jtLCDXE7Q8QW6mG4QLklkiBHQdwOM79K0p7hFOCyg+BIFelkBGoEEeOdvnREp8Q5akbitpeRiNYYYZEcdGy4IGABg9fGqLk70dSW0N28zK9xMkscQ1ErEj6jgEjYszZbA7h550kyDGrIx452+dHaDOMjOM4z3eNEWbtyjfRwcJ7FYHlsg+tXkZVJZdIwwUk9/dXjh3B+LxXd5dCCzJuxGGXt5MJ2aFRg9nvnOa0sSAkgEZHUeHxrkLyPUU7RNQ3K6hkfEZyKIkvg3KdxFwFuHMU7cwypsx05kd2X2sZ6OO6jmHlO4m4GnD0MfbrDChyxC5jKFsHGceycbU6+uR/7xP3hXQyDOnIyegzv8qIs8Xlq/kvEvpI7SCS3gkWKOFmPau6MF7ZygxGCcgYPfVf8A/SUHhphM8xuSmojt37HtveyVxjGr87Ge+tSkmVfeYD4kCugNESdwXjN417HZusTLFZo93Iuo6Z22CK2cbgasY6HrTlXKN1OSpB8cEGutERRRRREUg+mG5WO0Vm730jzJH/Y0/Up+kTlc8QteyRgsitqQnoTgjSfAEHr5CsKgJaQFs4OoKddrzoCvzh+UZEwYvZI6HqQB3jzzVpwhXnlXtpnfUpO+Tvpz35rnxzlO8tM9vAygH3wMqfgdx9a6cvKytExXZdjnbAwR0rWysFJ2k3+7rd2k/FVnZWFzurYNkjfplsrSbhaBiBncDv8AEZ8POq+ytx2mN94/xNOUvL8xIJCgYH5w7hjuzVcnLjowYyLtnbBP34rUw7nNqBzps4H4GVU4HAYgvMsMEOF4GoMa84VxyjHiJT/xP8i022fvfaPvpO4fc+rxhffwxbPu9e7vr1Jze6brGn26j+Iql2xgauJxVV9OMpNjMeRuPEA8l0mD2fiOgY0tgwJuPYws1Td2/wCb+NWVoPaPy+bD8M16KxqxIiGSSdy/U/bR66w91FH9wH781cPcHaK+oYapSbDh585UG/GuVFHVicfFnIH0Ap9uomOAoJGe7PQAAfjSbJxGbubT+yAv3AV5R5H9+R2/aYt99b+0cS3GBgHVDZ5zMew5rmf/AB5+cmo/UzYcb7z7K+vOHli2p406D2mBOP2Vy3j3Vc8l2kUdzCI8s5kUF2GMDUMhF7sgdTvS3aQU6ch24N3F/ePyUmtNjQCAFbUsKzCYV7WkkQ495j6BbBRRRVsuNWacU4bFfcf7KaJZYbewBZXGoCR5MjI8dJz9lJ1nMy8GgtkYpHc8UNvIVOD2bOdSg9wIUD4ZHfTdytyLdYluZr26t7meRjKEMJyEZhHklW20Y2ztmvPAvR6wF9Y3LSvZFopLaQtGHEhUtI6FR7LBzjcYPnvRFw9IPALbh62N1ZRLbzJeRxgx5HaI4bUj7+1kKNzk4z41S8Wb1bit5xIZ/qt5Asp3/sJodD7d+DpI860C15GBmhmuru4vOwOqJJdAVW7nYKo1uMbEmpM3JkD+v6mci/CiQez7GlCoKbdRnO+dwKIs05tk9bv4r4HMcXFbazhOTghNbzMO4gyFQCP0alela7gu7ya3kuEi9TtC8YaTsy1y+GUDcZwij4FqeIuQLdbW0tVeQJaXC3Cn2cu6lj7e2MEuemO6rDhPKUEL3EjDtnuJjKzSqjEZwAi7bIoGwoizPnmS3vLDhnERbpLPNdQJJgDU+FkDw5O2C6438qYm47D6nfcOFk9lJHYyyiBgmkoytlkKkg+0d/M+RxbRejm3WFIFllEcd8LyNfY9lhnEY9n+z3Pn51YcW5QiuLiS5aSRXks2tCF04COSSwyD7Y1Hy8qIsc5i4vJc8FjggbFvaW0JuXA2eVmRUgB/V1a264IA2Ipu45fSw8asngtmuX/JuOzVlQ41tvlttvxppPIFqOGNwxS6RNgs4062YOr6iSMZJUDp02HSrEcsR+uxXut9cVv2AX2dJXJOTtnVv44oiy2Tj1xG3MFz2L28/Z2w7MsGaPUvZ6tS7ZCtrBHSnXlb0f8ADxbW0hgV5OzVzKSxZ2dPb1HPtKwc+ydsGrleUYO2vZX1OL5USVGxpARCns4AIyD1z16VA4FyL6q0YW/u3hibMcDOukdcKxCgsgzsuw2FES1wzlKwPG7uA2kJiS1jZU0DSGJ3IHiaV+ZuPQteT8TFwnbWl5HFDDrGt4I8rLpXO4dpCc+Ct41sQ5cQXc94sjrJNCIjjThQvRl2zq+O1Q+H8i2cVj6l2YZOzZDIyp2h15y2rHvZY48NqIlDn1Um4rZn1P15Gs3YRAoMgtkPliBsD9aics8eFjwO9OpkmhlkjED5zA8hCxxgndlUnVn9qmtvR6B6sY725je2gMCSJ2WSmcgHKY2GB8AK9x+ji1CxqXlfTdetOZGVzNKAQDKdPujJ2AHU+NESp6Kbi3tL6SwguEnimto5lZHDATIumVcg9WIL47gBWw0t8R5Qt5Li2uEHYyWzllMSouoMAGR9t1IGPHc+NMlERRRRREUv82cWeCIdngM2faIyFAG5x3nemClL0gj+hU/tD5r/ANqwqEhpIWzg2NfXa1wkfQrFuPcZmmlPaSs+/wCexI+xfdX7BVfGSSMnvrpeL/SGvUUe4+NU1Ry+k4SiGgRYfBa5LGMD4CosHDGmLaWRQuMs7aQM5x88Gp8yHA+FceH8JM7kHZF3cjfbwA8Tg1sgSYC5djwxhcTEb9fKR3KmvOXZxOINALsMjB9nH6We4DB/1iq7ivK06GPS0colfQrxuGUv+iWOMHY/I+FPttcvJdyZRo82zpCGUqSAw337zuaXrixk/JiRFW7SS79hSNJ90joe7rv5146m2DE7/KPX5Law+MqhzQ4gHqyP3ZiTqOzAnuKVuN8mTQw9uHjlQNgmN9ek5xhthjfbbNe7vkC4SF5dcbGMZkjSQM6DGTkAYyBvjPdTHzFYyWnD/U0SWQsQ88wRtAOwCq2MbELv5eJwPcHC5rCxlVYpJLi4TDaVZlijKkbkDGvGft+G+PRtm4Ol+Rvy4rZGOrGk1zXtJL4bbtNtc36oAnmRl43ypo6l2sdDY8KmWjiomAqyxJaNFMtoj4U6+ju3/rWT+bGx+e340qW8lO/o1XM0zfooF+ZBrZpDrjvVLj3xhqh5etlolFFFWS4pFFFFEXl2wCfCqGDm20eyPEBLi2AJ1srL7rFSNJGclhgDvOKu7j3W/ZP3V+eeW4Jb7gzxsGS1sLe4kbfHbXB7R4x+xGrK3xIoi3/ht6k8Mc0RzHIgdSQRlWGRsdxsaWr70kWEUkkZeR+yOJZI4pJEjPg7qCPlnvqVyNqPCLTT73qiY+PZjH1pV9D3GLSHheiaWKKWKST1hZGVWDazuwO59jSM+WO6iJivPSJZRS9i/rAkLMqr6tPlivXR7HtAeIqRxXnmytlt2nkaMXG8YZHBwMZLjGUA1D3sd/hVJzl/tzgv/qP/AGhSvzRI9/ecR0Wk1yiQepRPFoKpICJHZgzD2hJpG2dhRFqvGeOQWvYiZivbTLDHhS2XboDjoNupr1ccahS5itWYiaVWdBpOCE97J6Csk43xiS94ZwaRX0z+vxRF2AbTKmpNTL37gPjzq29SvI+N2YurpbhzbT6GWJYdPsnYgE5376Imm/8ASHZRPImZZBCSJnihkkSIjqHdRjbvxnH2VN4jzjaQwwztIXjuCFiMaPIXJBOAFBOdjtjrtSn6IOJW8PCSs0iI0Ly+sByAVOs++DvnTgfZik6wilXhfCNLiAtxBmieQZCKS+lmBIyvU9d8576Itj5e5mtr3tPV3JaI6ZEZHjdCempWAO+Dv5Hwrxwrm60ubma0hl1TQ51rpYY0tpbBIwcMQDis64Lx42NzxeSaSK6lECTm5jOlSQoSKBlGVU6mAGMnxz3VXC55bGThdxJaXEOlmiuZpAmmT1ltWSQxOFcltwOg+FEW80UUURFFFFERRRRREUtc8xg2+cdH+9Wplpf52H9VJ8GH3EfjWFTsFbOD/wAwzvWD8SIEhrwjdPjXPjMuJTioyzEYLELv+cdNU72r6RhasAStvn6D4VVyXbpnQ7JnrpYrn44qnuudbTT/AG5bb81XP4Ypfvud7fuWVv7oH3tWwQToFytOpRZ1XvaDwJHzTDe8RlLBjK5ZfdYuxK/A52qo4hxmZnDtM5dfdJc5X4HO32VSjmNZBlIXxnG5A+7NRnuZHO0RH97P+WoHyLH1VlTx2DpxmcPAE/CAfYHhqrS75kuWBV7mYqdiC8jA/EHrXhubbsbetTkf82X+dKk1/LqK6E2bH5x78eNeLi4lA/N8Pd+Pj8K2KGGrVXhrTc81niNqYKnTzZZH7ePfCsZboYNdra8/Vrq3C2AGW36bfDf76jXdoFOeuAP51C0t0Cqzt1taq1jGG5AvA1PKUxcDje4cRo8aHxdwuPx+QNbJyhy+tpGcPrZ8FnHTboF8Rud++vzaDWx+hziEzh0kYsgBK6vIjOPHGRv5+VbNBwD7hTbXpVDhyWuho1Ea+PtC1Giiit9ciiiiiiL4RUCDhFukJt0hjWAgqYgoCENnUCvTByc/GrCiiKPa26RoscahEQBVVRgADYADuGKq7vlSxll7eS0geXOS7RqSSO87bnzNXlFEUO44dE8kcrxo0kWezcqCyahhtJ6jIr5YcOigDCKNIw7l2CKF1O3Vmx1Y4G/kKm0URVI5dtBgC2hAE3bj2F2l/wB4Nvf86ly8PiaVJmjQyoCEkKjUobqAeoBqXRRFRX/KFhNIZZbOCSQnJZo1JY/rbe19tS+J8EtrhFSeCOVFOVV0VgpxjYHpttVlRRFTR8s2awtAtpAIWILRiNArEdCwxuRgbmpvEeHRTxmKaNJYzjKOoYHByNj4EVMooi+AV9oooiKKKKIiiiiiIpX9JF12XD5pMZK6cfa4H40UVi/slT4UxXYf7m+q/NVzfPISWOM/o7VCjtxrXPecfQ0UVBRs6ArbafXoy69wmvh1ipgBx+l9GBqLeWq4G3j91FFabyeld3lcm4npD4q35Ytg0fQe+Pwpjhshnp/rIooqhxrz0rl1L2i6Q76HFy48JW+jn+VfY7BneEAZGoZ3HTb/AL0UV0+zKha3ONejJ9FsbRYDhmjiW+jj7Jku48Yzt17/AD8h4AVUXgU6sueufZXy26miiq5jYVphPw/hqQbWBcXC9yN3gudg0edosn9dtv3Vx9Sa1X0WhmlkLY2jwAAAACy7ADYDboKKK3Kf+IFHj7YWp3e60yiiirFcaiiiiiIooooiKKKKIiiiiiIooooiKKKKIiiiiiIooooiKKKKIiiiiiL/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202" name="AutoShape 10" descr="data:image/jpeg;base64,/9j/4AAQSkZJRgABAQAAAQABAAD/2wCEAAkGBxMTEhUTExMWFRUXFiAaGRcXGBcYHxsdHRoeHh0bGBsfHiggHhomGxcaIjIiJiktLi4uHR8zODMtNyguLysBCgoKDg0OGxAQGy0lICUtLTIuLS0vLS0vLS0tNzArLS8tLS0tNS0tLS8tLS0tLS0vLS0tLS0tLS0tLS0tLS0tLf/AABEIALcBEwMBIgACEQEDEQH/xAAcAAACAwEBAQEAAAAAAAAAAAAABgQFBwMCAQj/xABLEAACAQMCAwQHAwgHBgUFAAABAgMABBESIQUGMRNBUWEHFCIycZGhgbHBFUJSYnKSstEjJDOCosLwNVNjc9LhQ3SEs+IXJUWjw//EABsBAQACAwEBAAAAAAAAAAAAAAADBQIEBgEH/8QAPBEAAQMCAwQIBAUCBgMAAAAAAQACEQMhBBIxBUFRYRMiMnGBobHBkdHh8AYjQnLxFGIzNFKSstIWJHP/2gAMAwEAAhEDEQA/ANxooooiKKKKIiiiiiIooooiKKKiQXqu8iDOYyA32jO1YlwBAO/T19AV6GkyRu/j1IUuiiisl4iiiiiIooooiKKKKIiiiiiIooooiKKKKIiiiiiIooooiKKKKIiiiiiIooooiKKKKIiiiiiIoorhdTaEZz0VS3yGaIi3uFddSsGG+48jg/UV3pK9G1/qhMRO4AcfbsfqB86dahw9YVqYfx/g+anxVDoKzqfD+R5KHxS8EMMsp6Rxs5+CqT+FU3IfFGuLON3OqRfZcnqTgHfz0stS+boO0tJYtWntF0E+TEBseekmqPkLhUlq8qMwaNwCviCm2T5spH7tel35gCzY1hw7ye1IjuGvr5JykcKCTsAMk+QpQ5QumM8moFTIGcg9QdQIHyY/KmDj82mFvFiFH29fpmq3h+FeM4HvYz8QR+NQV2Z6tMz2TPfII91lQdlpPBHat8PvyTLRSj6R+KtBa4RiruTgjqNILZ+YUfbTNZ3AkjSRejqGHwIyPvrfLCGB3GfKFrFhDA7jPkpFFFFYLBFFFFERRRUS/vEhRpJGCooySf8AW58qL0AkwNV2lkCgkkAAZJOwA8SaSrrmG4upTBw8AKvvzsNvs2O3hsSe4Ab1Emnm4ozBSYLJD7TnYvjqPA/cvU5OBVlwTmrhcWm2hlVADgEqwDHxLkYJPiTUTWvrzkByjUj7t3qyc2jgB+dDqp0abtb+7i7+3Qb50URuLX1gy+uETwMcdog3U+fTfyI37jTpY3iTIskbB0YZDD/Wx8q9XNurqyOoZWGCpGQR5ikW84fPwyQzW2ZLUnMkRJOnz+AA9/qPzsjc49alfVvmFkBSxwgAMq7os1/Lg13kVoVFVfBOMRXUYkibI/OB95T4MO4/Q91WlTAgiQqx7HMcWvEEagoooor1YoooooiKKKKIiiiiiIooooiKKKKIioPGrvsreaX/AHcTv+6pP4VOqn5st+1s54iSokQxkjqA/snHngmhMCV6BJhR+SuJGe0jZiWdQFcnqTpDAn7GH1rnfcYDPdW7AYEY0+efZcH4Fl+dQOTeGNbSMuvVG6AAHrlM6T4ZKkg/sjx2puIWUz3DzD2Qsz9fzkJxgfLP2CtavUIDcvG/wPvC8hwqMAG+/ddMHCreOORJQoDH2SRtsdseGM4P2VO5f456xLcxHAaGTAxndDkAnz1I4P2VBXeOlrkuyuI7pbiT2BIGR1bqwdi4Yd2Q2n5tU+GFMU3zA0I7ybqTEZ3PbEnUHuAt9/YdOZ5cLGvi+fkD/MVHt5dLRt5gH4Hb8ap+fOJul5ZQhcpIJdR7xgLgj4fjVZxvmxIJJoHQh0QPERkh89x/RIb7MVoVcS1uJ6I6ls/CB99y3KVBz6bYGs/JNHNF2O2hizvgvj6D/N9a49uulWDAgEHIIPRs0tc3XplktZR7PaW0bYB6a9ZI+uKr7OZsMoJ0nGR3HetPFbR6Kq4Fs/wI+/FWFHZuak0zGk+JM/RN3N/BxdTqWc6Ik0lAOusgtv3ZAQfOmHlqIJawoCSEQIM9cJ7Iz54ApB5i40RcQRLtlhK2/dq0ID5dT9gpx4JdaYJjjPZsxA8fZBAHxORVw3EOechNh/Kra9FzaDCdN3xg+a82vMPacQktBjTHDqJ79YZc756YcD4g0wk43OwrLuR+C3Md/wCsz6QzpKrjOTqZxJqHdpyMD7Kbed+IaITGDu6sT+yo/Fiv1qbHVKdEFzCCGgabzv8ANV8kNlyZqKj2MmqKNvFFPzAqRXiyVVxvjUVrGZJWwOige8x8FHefoO+lKz4bPxNxPc5jtgcxwgkavA/Ag+91Pdgbhn4jy9BPMk0oLGMYCk+wd8+0vkfn35wKgc/8WltrYNDszMF1YB0jBOQDtk4xvUFQEyX9kbuPf8lbYF4BbTw3+M+2Y/p5N5xq6J3BeefbFvybLFbrgKq+wgx7CsCwUD9UHbwzWDgZ2G+dgBvnyFanY86XQ4fPMwVpI2RVdl2OsgEHTgEj7PeFKcfO8yydotvaLJ11iEBs+OdXWrvZtR7qMtbInjC5/a2G6DEGlVd1hrvF79+/f6pq4lzpcWyQ2yhTLHEgkZgWOvSMrjI6ZGTvvmmXkjmn11WWRQJUAJ05AKnvwehzsR8KXOYOVpLlUvUeNe1iR3Vm0hWKjJUnbB26/XNSLfh0nCbKe5Ol5iFUAZKoCwGT0J3bJ6dAPOqRjaz8Rl4nwuunxB2a3Zoc2M8DjmkRmnl7RF1P4xy5LbSm7sPZbrJAOjDv0r3j9X93B2q65Z5kivE29iRffiPUeY8Vz3/PFLXo15vubuWSG4w+lNYcKFx7QGk4231ZHwPWm9eBQC49ZCYlwQSMgHPUkdC2Ns1NUwz6FTKPEbr7wq5uPp4rDxWBLgOq7f8AtdOo4HUc9FbUVV8Z41DbBe0JLOcJGil3c+CqNz91ceH8cEsnZm3uImIJBliKqQP1gSM79DWYY4tzRZaOYTEq6ooqJxC+jgjaWVgiKMlj/rrnbFYgEmAsjZS6KobbjksjqEs5whIzJJ2cYAPfpLaz8MCr6vXNLdV4CDoiiucj4BOCcDOBuT5Dzrjw677WJJNDprUNokGllz3MO415uleqVRRRREUUUURFVHMz4hA8XUfXP4Vb0i+lvjTWlvbygZX1pRJ+xocnHntWLwS0gLOmQHAlWCS6QrD805+R3+ma8S+1HnxP30j8P9IqNN2TR4hY4jcZLeRYeB8tx50xXfMMEUceoltYBAXfA8T4ffWo85O1wU3SsaJJ0Sv+Up4rwrrOCwGDuCpOBt5ePlT3MuYx8KzbiHGI2v0bbs0k2ZcnIGD07/a1fOm/inNttD2UbEsXAbKYIVT0Lb9/gN6jw1F7i4NkzPPmVtYjE0nMY6QIsd2hgeitONRCeS0uD+bFIMfrEx5+RQ0k+k+00zRSj85GQ/YNQ/zfKr/l2+afU2QYxI4ix3qGxn7SpNffSJZa7ctjdDqHyKn6Ma9qU2l+dzRmFp36X9FlhX5HtANr+cx6hUl/JqWz8rZB8tVFscZPmPxqusZtSQfqqV+Rb8CKsbFC8mnuBDH6gfU/Q1QYpnTYhzRvKvweioydw91Zz8uCYdvnRNgFjuwOANKgZwACo6DvPfXzkXjz3RuzuI2lQoD1ChTkHHeSEP2mmaIYjNIPKnHrayhmWX2Wjkb2Ru0hZjjSPHCgde7NdTRpZ2vytlxy6czf5eK5ypiCWAPNhpy3+y0WGTFxF+1j/CRXDi9qkzvI2WGNABOxUf8AfJ+2lzh/NMd08LQZ1MWZlJAaMKMZYDPVmQDxyT3GmS42QD/WwqKrTIllQfH74hQw18HVMXCQBBEB0EagfYoqZUDgZzbxfsCp9bTTYLVcIJRWeekXid3Aw0lDbyDGGjRwGHVW1A5zsR9vhWh1Wcb4YlzC8L7Bhs3erdzD4H+VYVWFzSAtvAYinQrtfUaHN3yJ8RO8bvhvWN3vF7qa0lQhBBGylgkaIM6wFxpUbk/caUjW6z8lIbA2avoZmDtJpzlwQclc9NsYzsMUsr6JD33SkeHZH/rqz2bWp0KMVDeZi53Cw3LS22f6vFl1BoDdAYA7yd99dCY3TKreaOYddta2qHCpDGZPN+zGF8wv3/Cu0nPMiWCx6Y3kV+zYSqXDR6TjIyMkEBTnyq2b0W5JPrP/AOv/AOdfG9FmxHrA37uzP/XVRRc8YgVHtkE3HL6LpsW7Zztn/wBLTq9Zolpyu7X+39Wh4A2mAq70d8zyNdx26wwRRyai3ZxlSdKMw31HvH31rtZ9yt6OTaXMdwbgPo1eyI9OdSleus/pZ6VoNWOLdTNSaekc9b8b6QuTw4qBn5mv3wSrYKH4rcs/WKCJY89yuWLkfFgBTVVBxngbvMlzbyiKdV0HUupJEznTIMg7HcEHapHC0vNebh4NGNliSQHO25ZmO3XbFR1IcA4HcLd1vr4qRkgwRvS5ytw6S6s0lmu7kOS4QpKy6QrsASB75yPzs7YFRLviM9xa2AOgym80OW91miMgBYDuJQNgd4xXXky2vPUk7CaII5k/tUYtGe0YHRpYBhtkAjYk7kbVeNyuotI7ZJCrxMJI5SASJQS2sjvyWbI8CRWzUe1tQyR2jHIX8tLb7qBgJYI4fL6qLdzXVpLA0lx28csqxOrRomkvkK0ZUA4B6g52769ji/YTcQeRmZI2iCJkndoxhIx4sxAwO812/JNzNJE11JEUhftFSJXGpwCFZyxOAM5Cjv76+Ly2TfPcyOGj1K6RY6SKgQOx78DVgeLZqIGn+qJjcOYMWGqkIdu47+6PVQeXJbkSXq3EjNII4306srGzo7FI/ALsM9+M11tb9Dw22ae5kjLxx+2hJkdsAlVwGZmOD0GetWJ4aY5LycsNMsa4HTT2aMDk/bVNwzhEktnw6aF0WWCIFRICUYPGFYHBBBx0IpLXHNoLfEN7uK8ggQOfr8r+S98Cu9N8IY3uWieBnK3ImyGV1AKGQasEMcjpTpS3Z8Gn9aS6nlRmETx9milVUMykaSSST7JyT12wBjdkqOqQSI4BSMmDPFFFFFRLNFIPptt9fCpD+hJG3+MKfo5p+pZ9JMGvhd4PCFm/c9r/AC0RfnThsmDC3gU+hH8qcL1Nx9o+ufxpHsj/AEY8ifoxrQrpMgHzz81X+VVm0rZT3+oWljNx71QGPEq/8371rnew4ZfgfoxqbfphwfAqfwrpxKH3f2mH0U/iat9gPzNe3u8wfkocQfyKbubh8Mh9058lgrbx47w3/uNV7xHMsMit/u2Gf7pqq5Sj/q8X7LfxNV26ew/7J/gNcBtHHYiljq1NryAKjx4Zz991tF01DKaFN2/K30CzjgS5Rfgaqp+LNFdq4GoI49nOATgjr8CfnV/wJMIfIN+FKPEN5j+19wq0p2xdTlPqulLBUfkOl048J58fTKswDHGY9IAAPTS2/u5I33PWkTmCfVI7EYLyEkDoO/A8vbqbYpuf2l/iJ/y1V8T3K/3j/iI/y112wMz3VCdwb55j7Kg/ENClQyBgguJPwDR4dpMfIZMZaYdQwXfOMBSxB+xhV5cczTgOS2dQwB0Ck96jyGarOBRaLUHvbU3zbSP8IrnJCZHiiHV3A+ZAH8VUWPrOfjKhB/UfLq+yoGvcLArcOVo2Wztwxy3YrnPiVB3+dW9eI0AAA6AYH2V7q1AiymVJxDjLpOII4Glfs+0OHRMLqK/nEd4+tcjx2VXjSW1aMSSCMMZI2GSCeiknoDX3/wDJ/wDov/6195l9+z/80v8AA1QkuuZ38laspUszKZYLtkmXTMH+6PJd+KcYETrEiNLMwJWNMZ09NTMSAq52ye+uEPHGV0S4t2g1tpR9SSKWPRSy+6T3ZG9eOGf7Qu9XXs4tH7ODnHlqr7zzj1GbPXC4x1zrXGPPNC52UvB0m3csKdKl0lOgWzmyS6TILwDYTFp0IMwbibd+LcWaKSOJIWld1YgKyJgLjO7EDvqPLx2ZNHaWjorOqau0ibBZgBspJ769XOfXrbPXspM/H2K981e5D/5mL+Oji6HGdO7gF7QZSJosLAc4uZdPacNzgNANymtegTiDScmMyau4YYDH1qJx/jyWqqWBZnOAq9cd7HwUbb+YrjfXCx3gkfZUtJGJ8AJEqm4rbs9pPdyjEkoQIp/8OLtFKpj9I+83nR9RwzAa+gWWFwlJzqTqnZOUfuc4keQuY3QLEhM/FuKJAoLBmZm0oiDLM3go/HoNqj23ErgsA9myKTjV2kbY82APT4Zrhd4/KUOroLdymf09QDY89GaYazEuJvAC1nBlKm3qglwmTNrkCIIFovM3tCr4oI7eEiNCEQMQiAsTuWIUdSSSdvOq9+OOhBmt3iiZgusvG2kscLrUHKg567476YKXeJEXUggQZjRw0z9wKEERL4uTgn9EedKrnag39SvMIxjjle0ZdSb9VvKDE8JBkwIUvinFOzdY0jaWVgW0KQuFBALMx2AyQPjX3h3Fe01q0bRyR41RnDHBGVKkbMp33HeDXCL/AGi+evqq4+HaNn60DP5SPh6oM/HtTjP2ZrHMZnnH3vUvQU8mSLhgdmkzNjHCIMaTO+LKu4vcrKga6sHMCHVl2TUB01NEDnGDuOvlVzd3pjCLDA8uoeyE0qigAe8xICjBGB1PcNqh8clM+q0i3LAds/dHGeoP/EboF8Dk91W88qRIWYhUVdyegArIOcQRmsPs8lhUbTAY4UxmM9XrXFspN5kmYgiRBgamDw3i+t2heNopVQPoJVgVJIDKy7EZGO6riqDhETSytdupTUgjjU+92YOrU47mZjnHcMCr+vaZJF/sKLFNY2pDLWEgXAO8A8jbU3mCRCKKKKzWuil7nu50WMwHWRDGP74IP+HNMNK3pCQm2Q9wlBP7rD7yKIvzfwzdGHg33gVotv7UEbeKIf8ADWfWiaXmT9FvuLD8Kf8Ag7ZtU8kx+6+KrtpD8sHmfQ/JamMHUBULisf8APybNd+Iplc/sH95W/6RRxQZX4ow+grpO2Yc/qKf3WA/zGtv8OP/ADnN4geRA91rVJOCng//AJNP/TyTlygn9Wi+DfxtV1cLiN/2T/CaqOTW/q0fxb+I1eT7o4/VP3Gvne2zG08R/wDWp/zK6LBn/wBel+1voFnnDRhZfIt94pMl3kJ+P303wS4Sc/b896TgfePl/OumAjE1TzHouxw7fzXHu9lLsRgA/E/ID/qqmvP7QDwVR/hBP1Jq5Qf0WB1KfUnT/lFV9pH2l1juaXH2asfcK7P8PgMw9So7SfQNPuVy34nfOJYzgCfi4j0aE4SQ6IUTwRV+S5P1Ir3yjbdpxK3XuU6j/dBf71WvvEm3H2n64+5RVv6KbbVezS9yR4+1mAH0Rq4/CTUqyd5n3Kom6rWaKKK6FTqu/J/9a9Y1f+D2WnH6+rVnP2YxRxKw7UwnVp7OUSYxnOARjrt73WrGiscgiFL09SQ6bgQO7RU3FOE9o6yxytFKo0h1GoFTvpdTsy537q5LwZ3ZGuZu1CEMqKgRdQ6M4ySxB6b48qvqK8NNpM/fw0WbcVVa0NB0sDAkDgHRmHgePFV03D9U8c2rGhGXTjrqxvnO2MUcVsO2VAG06ZUkzjOdDZx9vjVjRXpY0gg79VG2s9paQezpyuT6kqi4twBZ7iKVmOmMYMeNn3DDVv0DBTjG+KmcZ4f28LxatOrHtYzjDBun2VY0UyNvbXVZDEVRk63Y7PK8+qquM8JWcKdTI6NqjkT3kPf12wR1HfXi0s7kMpkugyjqBCqltvzjk/QCriihYCZ+fsjcQ9rMlovqAYnWCRI8O/VQ+J27vGyJIY2IwHHVfMeeKqLLgdxEixx3aqqjYC3T7Sfa3JO5PeaY6K8LATPuV7SxNSm3I2Imbta6+m8HcqfiHC2d45Y5OzmRdOrSGVlOMq65GRkZGCMGvNnwlkErtKWnlGDJpAC4GFCJnAVc5xk5PU1dUUyNmV5/UVMmSbdw0mYmJibwTHJLNhwG4hXSl2AMkkmFSWY9SzFssx8TXXivBJZjCTcEdnuQY1ZXf9MrnGR3DfFMNFedE2I3d5Upx1Yv6S2a98rN9j+m/iqqytLhWzJcCVcH2REqb9xyCataKKzAha9SoXmTHgAPIABFFFFerBFQuLWInheI/nDY+B6g/YQKm0t85cxepw61UM5B0g5CjHUtjc9RsOvl1rxzg0SVJSpOqvDGCSV+eeLWzQ39xE4wwZsjzyG+WGz9tN/LasbYDB95hvt36h186rbbiT3N8tw6p2kki6mwM7BVAwO7SoHU0+8VTrVdiKorNygK2q7AMNbVfrfqj3PyhK14uw1EDGehz1HlUJL+NYhGzkkAr7C6hvg9/mK78UHWqOK21tk9M5H8vgKjwbqlCqOh7WnH70Vg38PbOo4Vxrl2SxJLuEgdkD/URA1JA1hPXJvHtSxwRRyPpJ1OdKqMnO5yfHp1NOhb2W+H4GlHklv6ujbDLNsNu4/OmdH2P+u41yO3v85VBaMwc7MRPWdNzrAvoAB4qtb0JptNBpDIESSTG6ZJWYNc4il81X+Ff51QKdj8fwrvdXHsgfpIPoB/Koan2R5/zrqXt67ncYXU4Y9d3ePIfVWurCjyK/Qaj95qLyambjUfzVZj8sfe1feISYU+Wv7gg++pHJMf9q3kqfM7/cK6Sk7odivP+oOH+5xZ7hcTtx+fHHkGjyBPqru/k9o+QH0G9O/odtcW80p6vIB+6ufvc1nd9JkOfHP1P/etf9Hdr2fD4fFgXP8AeYkf4cVzuzmy+e9VzNUzUUUqekjmJrGyaWIAzO6xRaumtz1PwAJ+IFXKmTXRSXw7lriCbycVlcuhEg7KL2XIGGi29nBHQgg57qpeVhfTcQvbd+JTmO0kiwOzt/6QOCxD/wBHsNsbY60RadRWT8O5wuzxGOZ5M8OubqW1iUhQFZFUJIGxk65A4AJ7m8qtbznVLXi9xDd3IitxbxtGrDbWTuQQuc48TRFodFZFaekKZbHil2sgn7O8MdrkAKEdgE6AEqA2rfc4xnepnMy8S4Zai/N/JcPGUM8MiRiNwzBSE0qCmC3WiLUaKyXmvmqReITxtxJrKFbVJYh2cT6nYZwQykn4A17vOcrqPhvCrueVYmmu4xcMoQhocvkkAHGY1DHGCDnp0oi1eis4j54S54xaQWd0JLdopDKqjYsFJXJK57u41VW/PdyvCtWrtr2aadIQQoIWMsWkIAA0xoM/HFEWuUVmHDOZbpl4EWmJ9a7Tt9k/pMJkZ22wfDFXHAuNTvxPisDyEx26wmJcL7GqIs2DjJyd980RO9FZNYcRvp+BJxH16VJo4ZnYKkJEhSWQLqym2FUDbFfeK8SvrbgbX/r0sk0sUDrqSECMu6atOE3yHxvnpRFrFFZnyVzFLLxJ7dL4X9qLYSNIyxo0cmrGlSoXUMDJ22yOmN4tzzddDiInEv8A9uF96iyaV3fs8GTVjOkSnrnG1EWrUUUURFFFFERWfelwf0K+Yb6Y/nWg0i+lYD1dT3+19w/lUVbsFb+zDGKZ4+hWR8sL/WIf+Yn3itL4pH1rNuW5B6xD/wAxPvFaNxW5G+3zqrZvXZY4zUpxwPqlTikfWqaCQKSO/IOfgasuKXg3GQPjiluWXJOGB+f8qzo1H06oezX7HoSs8RQoYjDOo4gwDzANrg34HktA5Kk/oUH/ABH/ABppgfr/AK7jWYctTXiOGjjMqat1JCjON8EnY4rSrBidyCpONjjI67HBIrltutJxNSqY6xJibg6wRqPgub/p20KYpscHAAAEReO63wssQnm3UeCfcxFSLXrGPhUCXct5Aj/Ef51YQe/8AT8ga6qpqrnCknMeZ9fovnFJPZ+IH1OT/DV9yrHpti36TMfkNI+tLfGDuB5gfuqPxJpus49FtGv6i/4jqP3VbbUd0ezKLN5y+QzHzhcPtB+fGVXf3O8jHtKh3x9kAdSf9fhX6B4ba9lDHGPzEVf3VA/Cvz3ezFGDDqg1D452+6nrkn0kSzTLBOqkscBlGPmPhVTgXNYIO9T4XA1a1J1RlwPjxWqUs8/8tflCze3VxHJqV43OcK6nIzjuIyPLOd8UzUVarXSpy/LxVpEF3HapGqnW0bOzSNjAKggBBnc5z4VXQ8t3kU/F54jGHu1QW51HKssbLqf2dsFgR1zineSZV95gPiQK9JICMggjxBzRFld96JcWCRQTyi6iCOmqZzCJlILMqYwucvg42z8aZeFcuzflKW8nWLTJaxx6QdWJFwXwCvu5zg/CmqC7jckI6MR1CsDj446V7Eq505GR3ZGflRFnC+juSS14nbyOietXbTwshJ0jUGTUMDHTBA7icV04zwTivEIEsrpbaCEsvbzRyM7SBCDiJCgCksAdz/I6G0qggEgE9ASN/hX15AMZIGemTiiJB4py9fJxGW6tobWWOS3SILO7Lp09+AhyKgweju4jtLCDXE7Q8QW6mG4QLklkiBHQdwOM79K0p7hFOCyg+BIFelkBGoEEeOdvnREp8Q5akbitpeRiNYYYZEcdGy4IGABg9fGqLk70dSW0N28zK9xMkscQ1ErEj6jgEjYszZbA7h550kyDGrIx452+dHaDOMjOM4z3eNEWbtyjfRwcJ7FYHlsg+tXkZVJZdIwwUk9/dXjh3B+LxXd5dCCzJuxGGXt5MJ2aFRg9nvnOa0sSAkgEZHUeHxrkLyPUU7RNQ3K6hkfEZyKIkvg3KdxFwFuHMU7cwypsx05kd2X2sZ6OO6jmHlO4m4GnD0MfbrDChyxC5jKFsHGceycbU6+uR/7xP3hXQyDOnIyegzv8qIs8Xlq/kvEvpI7SCS3gkWKOFmPau6MF7ZygxGCcgYPfVf8A/SUHhphM8xuSmojt37HtveyVxjGr87Ge+tSkmVfeYD4kCugNESdwXjN417HZusTLFZo93Iuo6Z22CK2cbgasY6HrTlXKN1OSpB8cEGutERRRRREUg+mG5WO0Vm730jzJH/Y0/Up+kTlc8QteyRgsitqQnoTgjSfAEHr5CsKgJaQFs4OoKddrzoCvzh+UZEwYvZI6HqQB3jzzVpwhXnlXtpnfUpO+Tvpz35rnxzlO8tM9vAygH3wMqfgdx9a6cvKytExXZdjnbAwR0rWysFJ2k3+7rd2k/FVnZWFzurYNkjfplsrSbhaBiBncDv8AEZ8POq+ytx2mN94/xNOUvL8xIJCgYH5w7hjuzVcnLjowYyLtnbBP34rUw7nNqBzps4H4GVU4HAYgvMsMEOF4GoMa84VxyjHiJT/xP8i022fvfaPvpO4fc+rxhffwxbPu9e7vr1Jze6brGn26j+Iql2xgauJxVV9OMpNjMeRuPEA8l0mD2fiOgY0tgwJuPYws1Td2/wCb+NWVoPaPy+bD8M16KxqxIiGSSdy/U/bR66w91FH9wH781cPcHaK+oYapSbDh585UG/GuVFHVicfFnIH0Ap9uomOAoJGe7PQAAfjSbJxGbubT+yAv3AV5R5H9+R2/aYt99b+0cS3GBgHVDZ5zMew5rmf/AB5+cmo/UzYcb7z7K+vOHli2p406D2mBOP2Vy3j3Vc8l2kUdzCI8s5kUF2GMDUMhF7sgdTvS3aQU6ch24N3F/ePyUmtNjQCAFbUsKzCYV7WkkQ495j6BbBRRRVsuNWacU4bFfcf7KaJZYbewBZXGoCR5MjI8dJz9lJ1nMy8GgtkYpHc8UNvIVOD2bOdSg9wIUD4ZHfTdytyLdYluZr26t7meRjKEMJyEZhHklW20Y2ztmvPAvR6wF9Y3LSvZFopLaQtGHEhUtI6FR7LBzjcYPnvRFw9IPALbh62N1ZRLbzJeRxgx5HaI4bUj7+1kKNzk4z41S8Wb1bit5xIZ/qt5Asp3/sJodD7d+DpI860C15GBmhmuru4vOwOqJJdAVW7nYKo1uMbEmpM3JkD+v6mci/CiQez7GlCoKbdRnO+dwKIs05tk9bv4r4HMcXFbazhOTghNbzMO4gyFQCP0alela7gu7ya3kuEi9TtC8YaTsy1y+GUDcZwij4FqeIuQLdbW0tVeQJaXC3Cn2cu6lj7e2MEuemO6rDhPKUEL3EjDtnuJjKzSqjEZwAi7bIoGwoizPnmS3vLDhnERbpLPNdQJJgDU+FkDw5O2C6438qYm47D6nfcOFk9lJHYyyiBgmkoytlkKkg+0d/M+RxbRejm3WFIFllEcd8LyNfY9lhnEY9n+z3Pn51YcW5QiuLiS5aSRXks2tCF04COSSwyD7Y1Hy8qIsc5i4vJc8FjggbFvaW0JuXA2eVmRUgB/V1a264IA2Ipu45fSw8asngtmuX/JuOzVlQ41tvlttvxppPIFqOGNwxS6RNgs4062YOr6iSMZJUDp02HSrEcsR+uxXut9cVv2AX2dJXJOTtnVv44oiy2Tj1xG3MFz2L28/Z2w7MsGaPUvZ6tS7ZCtrBHSnXlb0f8ADxbW0hgV5OzVzKSxZ2dPb1HPtKwc+ydsGrleUYO2vZX1OL5USVGxpARCns4AIyD1z16VA4FyL6q0YW/u3hibMcDOukdcKxCgsgzsuw2FES1wzlKwPG7uA2kJiS1jZU0DSGJ3IHiaV+ZuPQteT8TFwnbWl5HFDDrGt4I8rLpXO4dpCc+Ct41sQ5cQXc94sjrJNCIjjThQvRl2zq+O1Q+H8i2cVj6l2YZOzZDIyp2h15y2rHvZY48NqIlDn1Um4rZn1P15Gs3YRAoMgtkPliBsD9aics8eFjwO9OpkmhlkjED5zA8hCxxgndlUnVn9qmtvR6B6sY725je2gMCSJ2WSmcgHKY2GB8AK9x+ji1CxqXlfTdetOZGVzNKAQDKdPujJ2AHU+NESp6Kbi3tL6SwguEnimto5lZHDATIumVcg9WIL47gBWw0t8R5Qt5Li2uEHYyWzllMSouoMAGR9t1IGPHc+NMlERRRRREUv82cWeCIdngM2faIyFAG5x3nemClL0gj+hU/tD5r/ANqwqEhpIWzg2NfXa1wkfQrFuPcZmmlPaSs+/wCexI+xfdX7BVfGSSMnvrpeL/SGvUUe4+NU1Ry+k4SiGgRYfBa5LGMD4CosHDGmLaWRQuMs7aQM5x88Gp8yHA+FceH8JM7kHZF3cjfbwA8Tg1sgSYC5djwxhcTEb9fKR3KmvOXZxOINALsMjB9nH6We4DB/1iq7ivK06GPS0colfQrxuGUv+iWOMHY/I+FPttcvJdyZRo82zpCGUqSAw337zuaXrixk/JiRFW7SS79hSNJ90joe7rv5146m2DE7/KPX5Law+MqhzQ4gHqyP3ZiTqOzAnuKVuN8mTQw9uHjlQNgmN9ek5xhthjfbbNe7vkC4SF5dcbGMZkjSQM6DGTkAYyBvjPdTHzFYyWnD/U0SWQsQ88wRtAOwCq2MbELv5eJwPcHC5rCxlVYpJLi4TDaVZlijKkbkDGvGft+G+PRtm4Ol+Rvy4rZGOrGk1zXtJL4bbtNtc36oAnmRl43ypo6l2sdDY8KmWjiomAqyxJaNFMtoj4U6+ju3/rWT+bGx+e340qW8lO/o1XM0zfooF+ZBrZpDrjvVLj3xhqh5etlolFFFWS4pFFFFEXl2wCfCqGDm20eyPEBLi2AJ1srL7rFSNJGclhgDvOKu7j3W/ZP3V+eeW4Jb7gzxsGS1sLe4kbfHbXB7R4x+xGrK3xIoi3/ht6k8Mc0RzHIgdSQRlWGRsdxsaWr70kWEUkkZeR+yOJZI4pJEjPg7qCPlnvqVyNqPCLTT73qiY+PZjH1pV9D3GLSHheiaWKKWKST1hZGVWDazuwO59jSM+WO6iJivPSJZRS9i/rAkLMqr6tPlivXR7HtAeIqRxXnmytlt2nkaMXG8YZHBwMZLjGUA1D3sd/hVJzl/tzgv/qP/AGhSvzRI9/ecR0Wk1yiQepRPFoKpICJHZgzD2hJpG2dhRFqvGeOQWvYiZivbTLDHhS2XboDjoNupr1ccahS5itWYiaVWdBpOCE97J6Csk43xiS94ZwaRX0z+vxRF2AbTKmpNTL37gPjzq29SvI+N2YurpbhzbT6GWJYdPsnYgE5376Imm/8ASHZRPImZZBCSJnihkkSIjqHdRjbvxnH2VN4jzjaQwwztIXjuCFiMaPIXJBOAFBOdjtjrtSn6IOJW8PCSs0iI0Ly+sByAVOs++DvnTgfZik6wilXhfCNLiAtxBmieQZCKS+lmBIyvU9d8576Itj5e5mtr3tPV3JaI6ZEZHjdCempWAO+Dv5Hwrxwrm60ubma0hl1TQ51rpYY0tpbBIwcMQDis64Lx42NzxeSaSK6lECTm5jOlSQoSKBlGVU6mAGMnxz3VXC55bGThdxJaXEOlmiuZpAmmT1ltWSQxOFcltwOg+FEW80UUURFFFFERRRRREUtc8xg2+cdH+9Wplpf52H9VJ8GH3EfjWFTsFbOD/wAwzvWD8SIEhrwjdPjXPjMuJTioyzEYLELv+cdNU72r6RhasAStvn6D4VVyXbpnQ7JnrpYrn44qnuudbTT/AG5bb81XP4Ypfvud7fuWVv7oH3tWwQToFytOpRZ1XvaDwJHzTDe8RlLBjK5ZfdYuxK/A52qo4hxmZnDtM5dfdJc5X4HO32VSjmNZBlIXxnG5A+7NRnuZHO0RH97P+WoHyLH1VlTx2DpxmcPAE/CAfYHhqrS75kuWBV7mYqdiC8jA/EHrXhubbsbetTkf82X+dKk1/LqK6E2bH5x78eNeLi4lA/N8Pd+Pj8K2KGGrVXhrTc81niNqYKnTzZZH7ePfCsZboYNdra8/Vrq3C2AGW36bfDf76jXdoFOeuAP51C0t0Cqzt1taq1jGG5AvA1PKUxcDje4cRo8aHxdwuPx+QNbJyhy+tpGcPrZ8FnHTboF8Rud++vzaDWx+hziEzh0kYsgBK6vIjOPHGRv5+VbNBwD7hTbXpVDhyWuho1Ea+PtC1Giiit9ciiiiiiL4RUCDhFukJt0hjWAgqYgoCENnUCvTByc/GrCiiKPa26RoscahEQBVVRgADYADuGKq7vlSxll7eS0geXOS7RqSSO87bnzNXlFEUO44dE8kcrxo0kWezcqCyahhtJ6jIr5YcOigDCKNIw7l2CKF1O3Vmx1Y4G/kKm0URVI5dtBgC2hAE3bj2F2l/wB4Nvf86ly8PiaVJmjQyoCEkKjUobqAeoBqXRRFRX/KFhNIZZbOCSQnJZo1JY/rbe19tS+J8EtrhFSeCOVFOVV0VgpxjYHpttVlRRFTR8s2awtAtpAIWILRiNArEdCwxuRgbmpvEeHRTxmKaNJYzjKOoYHByNj4EVMooi+AV9oooiKKKKIiiiiiIpX9JF12XD5pMZK6cfa4H40UVi/slT4UxXYf7m+q/NVzfPISWOM/o7VCjtxrXPecfQ0UVBRs6ArbafXoy69wmvh1ipgBx+l9GBqLeWq4G3j91FFabyeld3lcm4npD4q35Ytg0fQe+Pwpjhshnp/rIooqhxrz0rl1L2i6Q76HFy48JW+jn+VfY7BneEAZGoZ3HTb/AL0UV0+zKha3ONejJ9FsbRYDhmjiW+jj7Jku48Yzt17/AD8h4AVUXgU6sueufZXy26miiq5jYVphPw/hqQbWBcXC9yN3gudg0edosn9dtv3Vx9Sa1X0WhmlkLY2jwAAAACy7ADYDboKKK3Kf+IFHj7YWp3e60yiiirFcaiiiiiIooooiKKKKIiiiiiIooooiKKKKIiiiiiIooooiKKKKIiiiiiL/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204" name="AutoShape 12" descr="data:image/jpeg;base64,/9j/4AAQSkZJRgABAQAAAQABAAD/2wCEAAkGBxMTEhUTExMWFRUXFiAaGRcXGBcYHxsdHRoeHh0bGBsfHiggHhomGxcaIjIiJiktLi4uHR8zODMtNyguLysBCgoKDg0OGxAQGy0lICUtLTIuLS0vLS0vLS0tNzArLS8tLS0tNS0tLS8tLS0tLS0vLS0tLS0tLS0tLS0tLS0tLf/AABEIALcBEwMBIgACEQEDEQH/xAAcAAACAwEBAQEAAAAAAAAAAAAABgQFBwMCAQj/xABLEAACAQMCAwQHAwgHBgUFAAABAgMABBESIQUGMRNBUWEHFCIycZGhgbHBFUJSYnKSstEjJDOCosLwNVNjc9LhQ3SEs+IXJUWjw//EABsBAQACAwEBAAAAAAAAAAAAAAADBQIEBgEH/8QAPBEAAQMCAwQIBAUCBgMAAAAAAQACEQMhBBIxBUFRYRMiMnGBobHBkdHh8AYjQnLxFGIzNFKSstIWJHP/2gAMAwEAAhEDEQA/ANxooooiKKKKIiiiiiIooooiKKKiQXqu8iDOYyA32jO1YlwBAO/T19AV6GkyRu/j1IUuiiisl4iiiiiIooooiKKKKIiiiiiIooooiKKKKIiiiiiIooooiKKKKIiiiiiIooooiKKKKIiiiiiIoorhdTaEZz0VS3yGaIi3uFddSsGG+48jg/UV3pK9G1/qhMRO4AcfbsfqB86dahw9YVqYfx/g+anxVDoKzqfD+R5KHxS8EMMsp6Rxs5+CqT+FU3IfFGuLON3OqRfZcnqTgHfz0stS+boO0tJYtWntF0E+TEBseekmqPkLhUlq8qMwaNwCviCm2T5spH7tel35gCzY1hw7ye1IjuGvr5JykcKCTsAMk+QpQ5QumM8moFTIGcg9QdQIHyY/KmDj82mFvFiFH29fpmq3h+FeM4HvYz8QR+NQV2Z6tMz2TPfII91lQdlpPBHat8PvyTLRSj6R+KtBa4RiruTgjqNILZ+YUfbTNZ3AkjSRejqGHwIyPvrfLCGB3GfKFrFhDA7jPkpFFFFYLBFFFFERRRUS/vEhRpJGCooySf8AW58qL0AkwNV2lkCgkkAAZJOwA8SaSrrmG4upTBw8AKvvzsNvs2O3hsSe4Ab1Emnm4ozBSYLJD7TnYvjqPA/cvU5OBVlwTmrhcWm2hlVADgEqwDHxLkYJPiTUTWvrzkByjUj7t3qyc2jgB+dDqp0abtb+7i7+3Qb50URuLX1gy+uETwMcdog3U+fTfyI37jTpY3iTIskbB0YZDD/Wx8q9XNurqyOoZWGCpGQR5ikW84fPwyQzW2ZLUnMkRJOnz+AA9/qPzsjc49alfVvmFkBSxwgAMq7os1/Lg13kVoVFVfBOMRXUYkibI/OB95T4MO4/Q91WlTAgiQqx7HMcWvEEagoooor1YoooooiKKKKIiiiiiIooooiKKKKIioPGrvsreaX/AHcTv+6pP4VOqn5st+1s54iSokQxkjqA/snHngmhMCV6BJhR+SuJGe0jZiWdQFcnqTpDAn7GH1rnfcYDPdW7AYEY0+efZcH4Fl+dQOTeGNbSMuvVG6AAHrlM6T4ZKkg/sjx2puIWUz3DzD2Qsz9fzkJxgfLP2CtavUIDcvG/wPvC8hwqMAG+/ddMHCreOORJQoDH2SRtsdseGM4P2VO5f456xLcxHAaGTAxndDkAnz1I4P2VBXeOlrkuyuI7pbiT2BIGR1bqwdi4Yd2Q2n5tU+GFMU3zA0I7ybqTEZ3PbEnUHuAt9/YdOZ5cLGvi+fkD/MVHt5dLRt5gH4Hb8ap+fOJul5ZQhcpIJdR7xgLgj4fjVZxvmxIJJoHQh0QPERkh89x/RIb7MVoVcS1uJ6I6ls/CB99y3KVBz6bYGs/JNHNF2O2hizvgvj6D/N9a49uulWDAgEHIIPRs0tc3XplktZR7PaW0bYB6a9ZI+uKr7OZsMoJ0nGR3HetPFbR6Kq4Fs/wI+/FWFHZuak0zGk+JM/RN3N/BxdTqWc6Ik0lAOusgtv3ZAQfOmHlqIJawoCSEQIM9cJ7Iz54ApB5i40RcQRLtlhK2/dq0ID5dT9gpx4JdaYJjjPZsxA8fZBAHxORVw3EOechNh/Kra9FzaDCdN3xg+a82vMPacQktBjTHDqJ79YZc756YcD4g0wk43OwrLuR+C3Md/wCsz6QzpKrjOTqZxJqHdpyMD7Kbed+IaITGDu6sT+yo/Fiv1qbHVKdEFzCCGgabzv8ANV8kNlyZqKj2MmqKNvFFPzAqRXiyVVxvjUVrGZJWwOige8x8FHefoO+lKz4bPxNxPc5jtgcxwgkavA/Ag+91Pdgbhn4jy9BPMk0oLGMYCk+wd8+0vkfn35wKgc/8WltrYNDszMF1YB0jBOQDtk4xvUFQEyX9kbuPf8lbYF4BbTw3+M+2Y/p5N5xq6J3BeefbFvybLFbrgKq+wgx7CsCwUD9UHbwzWDgZ2G+dgBvnyFanY86XQ4fPMwVpI2RVdl2OsgEHTgEj7PeFKcfO8yydotvaLJ11iEBs+OdXWrvZtR7qMtbInjC5/a2G6DEGlVd1hrvF79+/f6pq4lzpcWyQ2yhTLHEgkZgWOvSMrjI6ZGTvvmmXkjmn11WWRQJUAJ05AKnvwehzsR8KXOYOVpLlUvUeNe1iR3Vm0hWKjJUnbB26/XNSLfh0nCbKe5Ol5iFUAZKoCwGT0J3bJ6dAPOqRjaz8Rl4nwuunxB2a3Zoc2M8DjmkRmnl7RF1P4xy5LbSm7sPZbrJAOjDv0r3j9X93B2q65Z5kivE29iRffiPUeY8Vz3/PFLXo15vubuWSG4w+lNYcKFx7QGk4231ZHwPWm9eBQC49ZCYlwQSMgHPUkdC2Ns1NUwz6FTKPEbr7wq5uPp4rDxWBLgOq7f8AtdOo4HUc9FbUVV8Z41DbBe0JLOcJGil3c+CqNz91ceH8cEsnZm3uImIJBliKqQP1gSM79DWYY4tzRZaOYTEq6ooqJxC+jgjaWVgiKMlj/rrnbFYgEmAsjZS6KobbjksjqEs5whIzJJ2cYAPfpLaz8MCr6vXNLdV4CDoiiucj4BOCcDOBuT5Dzrjw677WJJNDprUNokGllz3MO415uleqVRRRREUUUURFVHMz4hA8XUfXP4Vb0i+lvjTWlvbygZX1pRJ+xocnHntWLwS0gLOmQHAlWCS6QrD805+R3+ma8S+1HnxP30j8P9IqNN2TR4hY4jcZLeRYeB8tx50xXfMMEUceoltYBAXfA8T4ffWo85O1wU3SsaJJ0Sv+Up4rwrrOCwGDuCpOBt5ePlT3MuYx8KzbiHGI2v0bbs0k2ZcnIGD07/a1fOm/inNttD2UbEsXAbKYIVT0Lb9/gN6jw1F7i4NkzPPmVtYjE0nMY6QIsd2hgeitONRCeS0uD+bFIMfrEx5+RQ0k+k+00zRSj85GQ/YNQ/zfKr/l2+afU2QYxI4ix3qGxn7SpNffSJZa7ctjdDqHyKn6Ma9qU2l+dzRmFp36X9FlhX5HtANr+cx6hUl/JqWz8rZB8tVFscZPmPxqusZtSQfqqV+Rb8CKsbFC8mnuBDH6gfU/Q1QYpnTYhzRvKvweioydw91Zz8uCYdvnRNgFjuwOANKgZwACo6DvPfXzkXjz3RuzuI2lQoD1ChTkHHeSEP2mmaIYjNIPKnHrayhmWX2Wjkb2Ru0hZjjSPHCgde7NdTRpZ2vytlxy6czf5eK5ypiCWAPNhpy3+y0WGTFxF+1j/CRXDi9qkzvI2WGNABOxUf8AfJ+2lzh/NMd08LQZ1MWZlJAaMKMZYDPVmQDxyT3GmS42QD/WwqKrTIllQfH74hQw18HVMXCQBBEB0EagfYoqZUDgZzbxfsCp9bTTYLVcIJRWeekXid3Aw0lDbyDGGjRwGHVW1A5zsR9vhWh1Wcb4YlzC8L7Bhs3erdzD4H+VYVWFzSAtvAYinQrtfUaHN3yJ8RO8bvhvWN3vF7qa0lQhBBGylgkaIM6wFxpUbk/caUjW6z8lIbA2avoZmDtJpzlwQclc9NsYzsMUsr6JD33SkeHZH/rqz2bWp0KMVDeZi53Cw3LS22f6vFl1BoDdAYA7yd99dCY3TKreaOYddta2qHCpDGZPN+zGF8wv3/Cu0nPMiWCx6Y3kV+zYSqXDR6TjIyMkEBTnyq2b0W5JPrP/AOv/AOdfG9FmxHrA37uzP/XVRRc8YgVHtkE3HL6LpsW7Zztn/wBLTq9Zolpyu7X+39Wh4A2mAq70d8zyNdx26wwRRyai3ZxlSdKMw31HvH31rtZ9yt6OTaXMdwbgPo1eyI9OdSleus/pZ6VoNWOLdTNSaekc9b8b6QuTw4qBn5mv3wSrYKH4rcs/WKCJY89yuWLkfFgBTVVBxngbvMlzbyiKdV0HUupJEznTIMg7HcEHapHC0vNebh4NGNliSQHO25ZmO3XbFR1IcA4HcLd1vr4qRkgwRvS5ytw6S6s0lmu7kOS4QpKy6QrsASB75yPzs7YFRLviM9xa2AOgym80OW91miMgBYDuJQNgd4xXXky2vPUk7CaII5k/tUYtGe0YHRpYBhtkAjYk7kbVeNyuotI7ZJCrxMJI5SASJQS2sjvyWbI8CRWzUe1tQyR2jHIX8tLb7qBgJYI4fL6qLdzXVpLA0lx28csqxOrRomkvkK0ZUA4B6g52769ji/YTcQeRmZI2iCJkndoxhIx4sxAwO812/JNzNJE11JEUhftFSJXGpwCFZyxOAM5Cjv76+Ly2TfPcyOGj1K6RY6SKgQOx78DVgeLZqIGn+qJjcOYMWGqkIdu47+6PVQeXJbkSXq3EjNII4306srGzo7FI/ALsM9+M11tb9Dw22ae5kjLxx+2hJkdsAlVwGZmOD0GetWJ4aY5LycsNMsa4HTT2aMDk/bVNwzhEktnw6aF0WWCIFRICUYPGFYHBBBx0IpLXHNoLfEN7uK8ggQOfr8r+S98Cu9N8IY3uWieBnK3ImyGV1AKGQasEMcjpTpS3Z8Gn9aS6nlRmETx9milVUMykaSSST7JyT12wBjdkqOqQSI4BSMmDPFFFFFRLNFIPptt9fCpD+hJG3+MKfo5p+pZ9JMGvhd4PCFm/c9r/AC0RfnThsmDC3gU+hH8qcL1Nx9o+ufxpHsj/AEY8ifoxrQrpMgHzz81X+VVm0rZT3+oWljNx71QGPEq/8371rnew4ZfgfoxqbfphwfAqfwrpxKH3f2mH0U/iat9gPzNe3u8wfkocQfyKbubh8Mh9058lgrbx47w3/uNV7xHMsMit/u2Gf7pqq5Sj/q8X7LfxNV26ew/7J/gNcBtHHYiljq1NryAKjx4Zz991tF01DKaFN2/K30CzjgS5Rfgaqp+LNFdq4GoI49nOATgjr8CfnV/wJMIfIN+FKPEN5j+19wq0p2xdTlPqulLBUfkOl048J58fTKswDHGY9IAAPTS2/u5I33PWkTmCfVI7EYLyEkDoO/A8vbqbYpuf2l/iJ/y1V8T3K/3j/iI/y112wMz3VCdwb55j7Kg/ENClQyBgguJPwDR4dpMfIZMZaYdQwXfOMBSxB+xhV5cczTgOS2dQwB0Ck96jyGarOBRaLUHvbU3zbSP8IrnJCZHiiHV3A+ZAH8VUWPrOfjKhB/UfLq+yoGvcLArcOVo2Wztwxy3YrnPiVB3+dW9eI0AAA6AYH2V7q1AiymVJxDjLpOII4Glfs+0OHRMLqK/nEd4+tcjx2VXjSW1aMSSCMMZI2GSCeiknoDX3/wDJ/wDov/6195l9+z/80v8AA1QkuuZ38laspUszKZYLtkmXTMH+6PJd+KcYETrEiNLMwJWNMZ09NTMSAq52ye+uEPHGV0S4t2g1tpR9SSKWPRSy+6T3ZG9eOGf7Qu9XXs4tH7ODnHlqr7zzj1GbPXC4x1zrXGPPNC52UvB0m3csKdKl0lOgWzmyS6TILwDYTFp0IMwbibd+LcWaKSOJIWld1YgKyJgLjO7EDvqPLx2ZNHaWjorOqau0ibBZgBspJ769XOfXrbPXspM/H2K981e5D/5mL+Oji6HGdO7gF7QZSJosLAc4uZdPacNzgNANymtegTiDScmMyau4YYDH1qJx/jyWqqWBZnOAq9cd7HwUbb+YrjfXCx3gkfZUtJGJ8AJEqm4rbs9pPdyjEkoQIp/8OLtFKpj9I+83nR9RwzAa+gWWFwlJzqTqnZOUfuc4keQuY3QLEhM/FuKJAoLBmZm0oiDLM3go/HoNqj23ErgsA9myKTjV2kbY82APT4Zrhd4/KUOroLdymf09QDY89GaYazEuJvAC1nBlKm3qglwmTNrkCIIFovM3tCr4oI7eEiNCEQMQiAsTuWIUdSSSdvOq9+OOhBmt3iiZgusvG2kscLrUHKg567476YKXeJEXUggQZjRw0z9wKEERL4uTgn9EedKrnag39SvMIxjjle0ZdSb9VvKDE8JBkwIUvinFOzdY0jaWVgW0KQuFBALMx2AyQPjX3h3Fe01q0bRyR41RnDHBGVKkbMp33HeDXCL/AGi+evqq4+HaNn60DP5SPh6oM/HtTjP2ZrHMZnnH3vUvQU8mSLhgdmkzNjHCIMaTO+LKu4vcrKga6sHMCHVl2TUB01NEDnGDuOvlVzd3pjCLDA8uoeyE0qigAe8xICjBGB1PcNqh8clM+q0i3LAds/dHGeoP/EboF8Dk91W88qRIWYhUVdyegArIOcQRmsPs8lhUbTAY4UxmM9XrXFspN5kmYgiRBgamDw3i+t2heNopVQPoJVgVJIDKy7EZGO6riqDhETSytdupTUgjjU+92YOrU47mZjnHcMCr+vaZJF/sKLFNY2pDLWEgXAO8A8jbU3mCRCKKKKzWuil7nu50WMwHWRDGP74IP+HNMNK3pCQm2Q9wlBP7rD7yKIvzfwzdGHg33gVotv7UEbeKIf8ADWfWiaXmT9FvuLD8Kf8Ag7ZtU8kx+6+KrtpD8sHmfQ/JamMHUBULisf8APybNd+Iplc/sH95W/6RRxQZX4ow+grpO2Yc/qKf3WA/zGtv8OP/ADnN4geRA91rVJOCng//AJNP/TyTlygn9Wi+DfxtV1cLiN/2T/CaqOTW/q0fxb+I1eT7o4/VP3Gvne2zG08R/wDWp/zK6LBn/wBel+1voFnnDRhZfIt94pMl3kJ+P303wS4Sc/b896TgfePl/OumAjE1TzHouxw7fzXHu9lLsRgA/E/ID/qqmvP7QDwVR/hBP1Jq5Qf0WB1KfUnT/lFV9pH2l1juaXH2asfcK7P8PgMw9So7SfQNPuVy34nfOJYzgCfi4j0aE4SQ6IUTwRV+S5P1Ir3yjbdpxK3XuU6j/dBf71WvvEm3H2n64+5RVv6KbbVezS9yR4+1mAH0Rq4/CTUqyd5n3Kom6rWaKKK6FTqu/J/9a9Y1f+D2WnH6+rVnP2YxRxKw7UwnVp7OUSYxnOARjrt73WrGiscgiFL09SQ6bgQO7RU3FOE9o6yxytFKo0h1GoFTvpdTsy537q5LwZ3ZGuZu1CEMqKgRdQ6M4ySxB6b48qvqK8NNpM/fw0WbcVVa0NB0sDAkDgHRmHgePFV03D9U8c2rGhGXTjrqxvnO2MUcVsO2VAG06ZUkzjOdDZx9vjVjRXpY0gg79VG2s9paQezpyuT6kqi4twBZ7iKVmOmMYMeNn3DDVv0DBTjG+KmcZ4f28LxatOrHtYzjDBun2VY0UyNvbXVZDEVRk63Y7PK8+qquM8JWcKdTI6NqjkT3kPf12wR1HfXi0s7kMpkugyjqBCqltvzjk/QCriihYCZ+fsjcQ9rMlovqAYnWCRI8O/VQ+J27vGyJIY2IwHHVfMeeKqLLgdxEixx3aqqjYC3T7Sfa3JO5PeaY6K8LATPuV7SxNSm3I2Imbta6+m8HcqfiHC2d45Y5OzmRdOrSGVlOMq65GRkZGCMGvNnwlkErtKWnlGDJpAC4GFCJnAVc5xk5PU1dUUyNmV5/UVMmSbdw0mYmJibwTHJLNhwG4hXSl2AMkkmFSWY9SzFssx8TXXivBJZjCTcEdnuQY1ZXf9MrnGR3DfFMNFedE2I3d5Upx1Yv6S2a98rN9j+m/iqqytLhWzJcCVcH2REqb9xyCataKKzAha9SoXmTHgAPIABFFFFerBFQuLWInheI/nDY+B6g/YQKm0t85cxepw61UM5B0g5CjHUtjc9RsOvl1rxzg0SVJSpOqvDGCSV+eeLWzQ39xE4wwZsjzyG+WGz9tN/LasbYDB95hvt36h186rbbiT3N8tw6p2kki6mwM7BVAwO7SoHU0+8VTrVdiKorNygK2q7AMNbVfrfqj3PyhK14uw1EDGehz1HlUJL+NYhGzkkAr7C6hvg9/mK78UHWqOK21tk9M5H8vgKjwbqlCqOh7WnH70Vg38PbOo4Vxrl2SxJLuEgdkD/URA1JA1hPXJvHtSxwRRyPpJ1OdKqMnO5yfHp1NOhb2W+H4GlHklv6ujbDLNsNu4/OmdH2P+u41yO3v85VBaMwc7MRPWdNzrAvoAB4qtb0JptNBpDIESSTG6ZJWYNc4il81X+Ff51QKdj8fwrvdXHsgfpIPoB/Koan2R5/zrqXt67ncYXU4Y9d3ePIfVWurCjyK/Qaj95qLyambjUfzVZj8sfe1feISYU+Wv7gg++pHJMf9q3kqfM7/cK6Sk7odivP+oOH+5xZ7hcTtx+fHHkGjyBPqru/k9o+QH0G9O/odtcW80p6vIB+6ufvc1nd9JkOfHP1P/etf9Hdr2fD4fFgXP8AeYkf4cVzuzmy+e9VzNUzUUUqekjmJrGyaWIAzO6xRaumtz1PwAJ+IFXKmTXRSXw7lriCbycVlcuhEg7KL2XIGGi29nBHQgg57qpeVhfTcQvbd+JTmO0kiwOzt/6QOCxD/wBHsNsbY60RadRWT8O5wuzxGOZ5M8OubqW1iUhQFZFUJIGxk65A4AJ7m8qtbznVLXi9xDd3IitxbxtGrDbWTuQQuc48TRFodFZFaekKZbHil2sgn7O8MdrkAKEdgE6AEqA2rfc4xnepnMy8S4Zai/N/JcPGUM8MiRiNwzBSE0qCmC3WiLUaKyXmvmqReITxtxJrKFbVJYh2cT6nYZwQykn4A17vOcrqPhvCrueVYmmu4xcMoQhocvkkAHGY1DHGCDnp0oi1eis4j54S54xaQWd0JLdopDKqjYsFJXJK57u41VW/PdyvCtWrtr2aadIQQoIWMsWkIAA0xoM/HFEWuUVmHDOZbpl4EWmJ9a7Tt9k/pMJkZ22wfDFXHAuNTvxPisDyEx26wmJcL7GqIs2DjJyd980RO9FZNYcRvp+BJxH16VJo4ZnYKkJEhSWQLqym2FUDbFfeK8SvrbgbX/r0sk0sUDrqSECMu6atOE3yHxvnpRFrFFZnyVzFLLxJ7dL4X9qLYSNIyxo0cmrGlSoXUMDJ22yOmN4tzzddDiInEv8A9uF96iyaV3fs8GTVjOkSnrnG1EWrUUUURFFFFERWfelwf0K+Yb6Y/nWg0i+lYD1dT3+19w/lUVbsFb+zDGKZ4+hWR8sL/WIf+Yn3itL4pH1rNuW5B6xD/wAxPvFaNxW5G+3zqrZvXZY4zUpxwPqlTikfWqaCQKSO/IOfgasuKXg3GQPjiluWXJOGB+f8qzo1H06oezX7HoSs8RQoYjDOo4gwDzANrg34HktA5Kk/oUH/ABH/ABppgfr/AK7jWYctTXiOGjjMqat1JCjON8EnY4rSrBidyCpONjjI67HBIrltutJxNSqY6xJibg6wRqPgub/p20KYpscHAAAEReO63wssQnm3UeCfcxFSLXrGPhUCXct5Aj/Ef51YQe/8AT8ga6qpqrnCknMeZ9fovnFJPZ+IH1OT/DV9yrHpti36TMfkNI+tLfGDuB5gfuqPxJpus49FtGv6i/4jqP3VbbUd0ezKLN5y+QzHzhcPtB+fGVXf3O8jHtKh3x9kAdSf9fhX6B4ba9lDHGPzEVf3VA/Cvz3ezFGDDqg1D452+6nrkn0kSzTLBOqkscBlGPmPhVTgXNYIO9T4XA1a1J1RlwPjxWqUs8/8tflCze3VxHJqV43OcK6nIzjuIyPLOd8UzUVarXSpy/LxVpEF3HapGqnW0bOzSNjAKggBBnc5z4VXQ8t3kU/F54jGHu1QW51HKssbLqf2dsFgR1zineSZV95gPiQK9JICMggjxBzRFld96JcWCRQTyi6iCOmqZzCJlILMqYwucvg42z8aZeFcuzflKW8nWLTJaxx6QdWJFwXwCvu5zg/CmqC7jckI6MR1CsDj446V7Eq505GR3ZGflRFnC+juSS14nbyOietXbTwshJ0jUGTUMDHTBA7icV04zwTivEIEsrpbaCEsvbzRyM7SBCDiJCgCksAdz/I6G0qggEgE9ASN/hX15AMZIGemTiiJB4py9fJxGW6tobWWOS3SILO7Lp09+AhyKgweju4jtLCDXE7Q8QW6mG4QLklkiBHQdwOM79K0p7hFOCyg+BIFelkBGoEEeOdvnREp8Q5akbitpeRiNYYYZEcdGy4IGABg9fGqLk70dSW0N28zK9xMkscQ1ErEj6jgEjYszZbA7h550kyDGrIx452+dHaDOMjOM4z3eNEWbtyjfRwcJ7FYHlsg+tXkZVJZdIwwUk9/dXjh3B+LxXd5dCCzJuxGGXt5MJ2aFRg9nvnOa0sSAkgEZHUeHxrkLyPUU7RNQ3K6hkfEZyKIkvg3KdxFwFuHMU7cwypsx05kd2X2sZ6OO6jmHlO4m4GnD0MfbrDChyxC5jKFsHGceycbU6+uR/7xP3hXQyDOnIyegzv8qIs8Xlq/kvEvpI7SCS3gkWKOFmPau6MF7ZygxGCcgYPfVf8A/SUHhphM8xuSmojt37HtveyVxjGr87Ge+tSkmVfeYD4kCugNESdwXjN417HZusTLFZo93Iuo6Z22CK2cbgasY6HrTlXKN1OSpB8cEGutERRRRREUg+mG5WO0Vm730jzJH/Y0/Up+kTlc8QteyRgsitqQnoTgjSfAEHr5CsKgJaQFs4OoKddrzoCvzh+UZEwYvZI6HqQB3jzzVpwhXnlXtpnfUpO+Tvpz35rnxzlO8tM9vAygH3wMqfgdx9a6cvKytExXZdjnbAwR0rWysFJ2k3+7rd2k/FVnZWFzurYNkjfplsrSbhaBiBncDv8AEZ8POq+ytx2mN94/xNOUvL8xIJCgYH5w7hjuzVcnLjowYyLtnbBP34rUw7nNqBzps4H4GVU4HAYgvMsMEOF4GoMa84VxyjHiJT/xP8i022fvfaPvpO4fc+rxhffwxbPu9e7vr1Jze6brGn26j+Iql2xgauJxVV9OMpNjMeRuPEA8l0mD2fiOgY0tgwJuPYws1Td2/wCb+NWVoPaPy+bD8M16KxqxIiGSSdy/U/bR66w91FH9wH781cPcHaK+oYapSbDh585UG/GuVFHVicfFnIH0Ap9uomOAoJGe7PQAAfjSbJxGbubT+yAv3AV5R5H9+R2/aYt99b+0cS3GBgHVDZ5zMew5rmf/AB5+cmo/UzYcb7z7K+vOHli2p406D2mBOP2Vy3j3Vc8l2kUdzCI8s5kUF2GMDUMhF7sgdTvS3aQU6ch24N3F/ePyUmtNjQCAFbUsKzCYV7WkkQ495j6BbBRRRVsuNWacU4bFfcf7KaJZYbewBZXGoCR5MjI8dJz9lJ1nMy8GgtkYpHc8UNvIVOD2bOdSg9wIUD4ZHfTdytyLdYluZr26t7meRjKEMJyEZhHklW20Y2ztmvPAvR6wF9Y3LSvZFopLaQtGHEhUtI6FR7LBzjcYPnvRFw9IPALbh62N1ZRLbzJeRxgx5HaI4bUj7+1kKNzk4z41S8Wb1bit5xIZ/qt5Asp3/sJodD7d+DpI860C15GBmhmuru4vOwOqJJdAVW7nYKo1uMbEmpM3JkD+v6mci/CiQez7GlCoKbdRnO+dwKIs05tk9bv4r4HMcXFbazhOTghNbzMO4gyFQCP0alela7gu7ya3kuEi9TtC8YaTsy1y+GUDcZwij4FqeIuQLdbW0tVeQJaXC3Cn2cu6lj7e2MEuemO6rDhPKUEL3EjDtnuJjKzSqjEZwAi7bIoGwoizPnmS3vLDhnERbpLPNdQJJgDU+FkDw5O2C6438qYm47D6nfcOFk9lJHYyyiBgmkoytlkKkg+0d/M+RxbRejm3WFIFllEcd8LyNfY9lhnEY9n+z3Pn51YcW5QiuLiS5aSRXks2tCF04COSSwyD7Y1Hy8qIsc5i4vJc8FjggbFvaW0JuXA2eVmRUgB/V1a264IA2Ipu45fSw8asngtmuX/JuOzVlQ41tvlttvxppPIFqOGNwxS6RNgs4062YOr6iSMZJUDp02HSrEcsR+uxXut9cVv2AX2dJXJOTtnVv44oiy2Tj1xG3MFz2L28/Z2w7MsGaPUvZ6tS7ZCtrBHSnXlb0f8ADxbW0hgV5OzVzKSxZ2dPb1HPtKwc+ydsGrleUYO2vZX1OL5USVGxpARCns4AIyD1z16VA4FyL6q0YW/u3hibMcDOukdcKxCgsgzsuw2FES1wzlKwPG7uA2kJiS1jZU0DSGJ3IHiaV+ZuPQteT8TFwnbWl5HFDDrGt4I8rLpXO4dpCc+Ct41sQ5cQXc94sjrJNCIjjThQvRl2zq+O1Q+H8i2cVj6l2YZOzZDIyp2h15y2rHvZY48NqIlDn1Um4rZn1P15Gs3YRAoMgtkPliBsD9aics8eFjwO9OpkmhlkjED5zA8hCxxgndlUnVn9qmtvR6B6sY725je2gMCSJ2WSmcgHKY2GB8AK9x+ji1CxqXlfTdetOZGVzNKAQDKdPujJ2AHU+NESp6Kbi3tL6SwguEnimto5lZHDATIumVcg9WIL47gBWw0t8R5Qt5Li2uEHYyWzllMSouoMAGR9t1IGPHc+NMlERRRRREUv82cWeCIdngM2faIyFAG5x3nemClL0gj+hU/tD5r/ANqwqEhpIWzg2NfXa1wkfQrFuPcZmmlPaSs+/wCexI+xfdX7BVfGSSMnvrpeL/SGvUUe4+NU1Ry+k4SiGgRYfBa5LGMD4CosHDGmLaWRQuMs7aQM5x88Gp8yHA+FceH8JM7kHZF3cjfbwA8Tg1sgSYC5djwxhcTEb9fKR3KmvOXZxOINALsMjB9nH6We4DB/1iq7ivK06GPS0colfQrxuGUv+iWOMHY/I+FPttcvJdyZRo82zpCGUqSAw337zuaXrixk/JiRFW7SS79hSNJ90joe7rv5146m2DE7/KPX5Law+MqhzQ4gHqyP3ZiTqOzAnuKVuN8mTQw9uHjlQNgmN9ek5xhthjfbbNe7vkC4SF5dcbGMZkjSQM6DGTkAYyBvjPdTHzFYyWnD/U0SWQsQ88wRtAOwCq2MbELv5eJwPcHC5rCxlVYpJLi4TDaVZlijKkbkDGvGft+G+PRtm4Ol+Rvy4rZGOrGk1zXtJL4bbtNtc36oAnmRl43ypo6l2sdDY8KmWjiomAqyxJaNFMtoj4U6+ju3/rWT+bGx+e340qW8lO/o1XM0zfooF+ZBrZpDrjvVLj3xhqh5etlolFFFWS4pFFFFEXl2wCfCqGDm20eyPEBLi2AJ1srL7rFSNJGclhgDvOKu7j3W/ZP3V+eeW4Jb7gzxsGS1sLe4kbfHbXB7R4x+xGrK3xIoi3/ht6k8Mc0RzHIgdSQRlWGRsdxsaWr70kWEUkkZeR+yOJZI4pJEjPg7qCPlnvqVyNqPCLTT73qiY+PZjH1pV9D3GLSHheiaWKKWKST1hZGVWDazuwO59jSM+WO6iJivPSJZRS9i/rAkLMqr6tPlivXR7HtAeIqRxXnmytlt2nkaMXG8YZHBwMZLjGUA1D3sd/hVJzl/tzgv/qP/AGhSvzRI9/ecR0Wk1yiQepRPFoKpICJHZgzD2hJpG2dhRFqvGeOQWvYiZivbTLDHhS2XboDjoNupr1ccahS5itWYiaVWdBpOCE97J6Csk43xiS94ZwaRX0z+vxRF2AbTKmpNTL37gPjzq29SvI+N2YurpbhzbT6GWJYdPsnYgE5376Imm/8ASHZRPImZZBCSJnihkkSIjqHdRjbvxnH2VN4jzjaQwwztIXjuCFiMaPIXJBOAFBOdjtjrtSn6IOJW8PCSs0iI0Ly+sByAVOs++DvnTgfZik6wilXhfCNLiAtxBmieQZCKS+lmBIyvU9d8576Itj5e5mtr3tPV3JaI6ZEZHjdCempWAO+Dv5Hwrxwrm60ubma0hl1TQ51rpYY0tpbBIwcMQDis64Lx42NzxeSaSK6lECTm5jOlSQoSKBlGVU6mAGMnxz3VXC55bGThdxJaXEOlmiuZpAmmT1ltWSQxOFcltwOg+FEW80UUURFFFFERRRRREUtc8xg2+cdH+9Wplpf52H9VJ8GH3EfjWFTsFbOD/wAwzvWD8SIEhrwjdPjXPjMuJTioyzEYLELv+cdNU72r6RhasAStvn6D4VVyXbpnQ7JnrpYrn44qnuudbTT/AG5bb81XP4Ypfvud7fuWVv7oH3tWwQToFytOpRZ1XvaDwJHzTDe8RlLBjK5ZfdYuxK/A52qo4hxmZnDtM5dfdJc5X4HO32VSjmNZBlIXxnG5A+7NRnuZHO0RH97P+WoHyLH1VlTx2DpxmcPAE/CAfYHhqrS75kuWBV7mYqdiC8jA/EHrXhubbsbetTkf82X+dKk1/LqK6E2bH5x78eNeLi4lA/N8Pd+Pj8K2KGGrVXhrTc81niNqYKnTzZZH7ePfCsZboYNdra8/Vrq3C2AGW36bfDf76jXdoFOeuAP51C0t0Cqzt1taq1jGG5AvA1PKUxcDje4cRo8aHxdwuPx+QNbJyhy+tpGcPrZ8FnHTboF8Rud++vzaDWx+hziEzh0kYsgBK6vIjOPHGRv5+VbNBwD7hTbXpVDhyWuho1Ea+PtC1Giiit9ciiiiiiL4RUCDhFukJt0hjWAgqYgoCENnUCvTByc/GrCiiKPa26RoscahEQBVVRgADYADuGKq7vlSxll7eS0geXOS7RqSSO87bnzNXlFEUO44dE8kcrxo0kWezcqCyahhtJ6jIr5YcOigDCKNIw7l2CKF1O3Vmx1Y4G/kKm0URVI5dtBgC2hAE3bj2F2l/wB4Nvf86ly8PiaVJmjQyoCEkKjUobqAeoBqXRRFRX/KFhNIZZbOCSQnJZo1JY/rbe19tS+J8EtrhFSeCOVFOVV0VgpxjYHpttVlRRFTR8s2awtAtpAIWILRiNArEdCwxuRgbmpvEeHRTxmKaNJYzjKOoYHByNj4EVMooi+AV9oooiKKKKIiiiiiIpX9JF12XD5pMZK6cfa4H40UVi/slT4UxXYf7m+q/NVzfPISWOM/o7VCjtxrXPecfQ0UVBRs6ArbafXoy69wmvh1ipgBx+l9GBqLeWq4G3j91FFabyeld3lcm4npD4q35Ytg0fQe+Pwpjhshnp/rIooqhxrz0rl1L2i6Q76HFy48JW+jn+VfY7BneEAZGoZ3HTb/AL0UV0+zKha3ONejJ9FsbRYDhmjiW+jj7Jku48Yzt17/AD8h4AVUXgU6sueufZXy26miiq5jYVphPw/hqQbWBcXC9yN3gudg0edosn9dtv3Vx9Sa1X0WhmlkLY2jwAAAACy7ADYDboKKK3Kf+IFHj7YWp3e60yiiirFcaiiiiiIooooiKKKKIiiiiiIooooiKKKKIiiiiiIooooiKKKKIiiiiiL/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206" name="AutoShape 14" descr="data:image/jpeg;base64,/9j/4AAQSkZJRgABAQAAAQABAAD/2wCEAAkGBxMTEhUTExMWFRUXFiAaGRcXGBcYHxsdHRoeHh0bGBsfHiggHhomGxcaIjIiJiktLi4uHR8zODMtNyguLysBCgoKDg0OGxAQGy0lICUtLTIuLS0vLS0vLS0tNzArLS8tLS0tNS0tLS8tLS0tLS0vLS0tLS0tLS0tLS0tLS0tLf/AABEIALcBEwMBIgACEQEDEQH/xAAcAAACAwEBAQEAAAAAAAAAAAAABgQFBwMCAQj/xABLEAACAQMCAwQHAwgHBgUFAAABAgMABBESIQUGMRNBUWEHFCIycZGhgbHBFUJSYnKSstEjJDOCosLwNVNjc9LhQ3SEs+IXJUWjw//EABsBAQACAwEBAAAAAAAAAAAAAAADBQIEBgEH/8QAPBEAAQMCAwQIBAUCBgMAAAAAAQACEQMhBBIxBUFRYRMiMnGBobHBkdHh8AYjQnLxFGIzNFKSstIWJHP/2gAMAwEAAhEDEQA/ANxooooiKKKKIiiiiiIooooiKKKiQXqu8iDOYyA32jO1YlwBAO/T19AV6GkyRu/j1IUuiiisl4iiiiiIooooiKKKKIiiiiiIooooiKKKKIiiiiiIooooiKKKKIiiiiiIooooiKKKKIiiiiiIoorhdTaEZz0VS3yGaIi3uFddSsGG+48jg/UV3pK9G1/qhMRO4AcfbsfqB86dahw9YVqYfx/g+anxVDoKzqfD+R5KHxS8EMMsp6Rxs5+CqT+FU3IfFGuLON3OqRfZcnqTgHfz0stS+boO0tJYtWntF0E+TEBseekmqPkLhUlq8qMwaNwCviCm2T5spH7tel35gCzY1hw7ye1IjuGvr5JykcKCTsAMk+QpQ5QumM8moFTIGcg9QdQIHyY/KmDj82mFvFiFH29fpmq3h+FeM4HvYz8QR+NQV2Z6tMz2TPfII91lQdlpPBHat8PvyTLRSj6R+KtBa4RiruTgjqNILZ+YUfbTNZ3AkjSRejqGHwIyPvrfLCGB3GfKFrFhDA7jPkpFFFFYLBFFFFERRRUS/vEhRpJGCooySf8AW58qL0AkwNV2lkCgkkAAZJOwA8SaSrrmG4upTBw8AKvvzsNvs2O3hsSe4Ab1Emnm4ozBSYLJD7TnYvjqPA/cvU5OBVlwTmrhcWm2hlVADgEqwDHxLkYJPiTUTWvrzkByjUj7t3qyc2jgB+dDqp0abtb+7i7+3Qb50URuLX1gy+uETwMcdog3U+fTfyI37jTpY3iTIskbB0YZDD/Wx8q9XNurqyOoZWGCpGQR5ikW84fPwyQzW2ZLUnMkRJOnz+AA9/qPzsjc49alfVvmFkBSxwgAMq7os1/Lg13kVoVFVfBOMRXUYkibI/OB95T4MO4/Q91WlTAgiQqx7HMcWvEEagoooor1YoooooiKKKKIiiiiiIooooiKKKKIioPGrvsreaX/AHcTv+6pP4VOqn5st+1s54iSokQxkjqA/snHngmhMCV6BJhR+SuJGe0jZiWdQFcnqTpDAn7GH1rnfcYDPdW7AYEY0+efZcH4Fl+dQOTeGNbSMuvVG6AAHrlM6T4ZKkg/sjx2puIWUz3DzD2Qsz9fzkJxgfLP2CtavUIDcvG/wPvC8hwqMAG+/ddMHCreOORJQoDH2SRtsdseGM4P2VO5f456xLcxHAaGTAxndDkAnz1I4P2VBXeOlrkuyuI7pbiT2BIGR1bqwdi4Yd2Q2n5tU+GFMU3zA0I7ybqTEZ3PbEnUHuAt9/YdOZ5cLGvi+fkD/MVHt5dLRt5gH4Hb8ap+fOJul5ZQhcpIJdR7xgLgj4fjVZxvmxIJJoHQh0QPERkh89x/RIb7MVoVcS1uJ6I6ls/CB99y3KVBz6bYGs/JNHNF2O2hizvgvj6D/N9a49uulWDAgEHIIPRs0tc3XplktZR7PaW0bYB6a9ZI+uKr7OZsMoJ0nGR3HetPFbR6Kq4Fs/wI+/FWFHZuak0zGk+JM/RN3N/BxdTqWc6Ik0lAOusgtv3ZAQfOmHlqIJawoCSEQIM9cJ7Iz54ApB5i40RcQRLtlhK2/dq0ID5dT9gpx4JdaYJjjPZsxA8fZBAHxORVw3EOechNh/Kra9FzaDCdN3xg+a82vMPacQktBjTHDqJ79YZc756YcD4g0wk43OwrLuR+C3Md/wCsz6QzpKrjOTqZxJqHdpyMD7Kbed+IaITGDu6sT+yo/Fiv1qbHVKdEFzCCGgabzv8ANV8kNlyZqKj2MmqKNvFFPzAqRXiyVVxvjUVrGZJWwOige8x8FHefoO+lKz4bPxNxPc5jtgcxwgkavA/Ag+91Pdgbhn4jy9BPMk0oLGMYCk+wd8+0vkfn35wKgc/8WltrYNDszMF1YB0jBOQDtk4xvUFQEyX9kbuPf8lbYF4BbTw3+M+2Y/p5N5xq6J3BeefbFvybLFbrgKq+wgx7CsCwUD9UHbwzWDgZ2G+dgBvnyFanY86XQ4fPMwVpI2RVdl2OsgEHTgEj7PeFKcfO8yydotvaLJ11iEBs+OdXWrvZtR7qMtbInjC5/a2G6DEGlVd1hrvF79+/f6pq4lzpcWyQ2yhTLHEgkZgWOvSMrjI6ZGTvvmmXkjmn11WWRQJUAJ05AKnvwehzsR8KXOYOVpLlUvUeNe1iR3Vm0hWKjJUnbB26/XNSLfh0nCbKe5Ol5iFUAZKoCwGT0J3bJ6dAPOqRjaz8Rl4nwuunxB2a3Zoc2M8DjmkRmnl7RF1P4xy5LbSm7sPZbrJAOjDv0r3j9X93B2q65Z5kivE29iRffiPUeY8Vz3/PFLXo15vubuWSG4w+lNYcKFx7QGk4231ZHwPWm9eBQC49ZCYlwQSMgHPUkdC2Ns1NUwz6FTKPEbr7wq5uPp4rDxWBLgOq7f8AtdOo4HUc9FbUVV8Z41DbBe0JLOcJGil3c+CqNz91ceH8cEsnZm3uImIJBliKqQP1gSM79DWYY4tzRZaOYTEq6ooqJxC+jgjaWVgiKMlj/rrnbFYgEmAsjZS6KobbjksjqEs5whIzJJ2cYAPfpLaz8MCr6vXNLdV4CDoiiucj4BOCcDOBuT5Dzrjw677WJJNDprUNokGllz3MO415uleqVRRRREUUUURFVHMz4hA8XUfXP4Vb0i+lvjTWlvbygZX1pRJ+xocnHntWLwS0gLOmQHAlWCS6QrD805+R3+ma8S+1HnxP30j8P9IqNN2TR4hY4jcZLeRYeB8tx50xXfMMEUceoltYBAXfA8T4ffWo85O1wU3SsaJJ0Sv+Up4rwrrOCwGDuCpOBt5ePlT3MuYx8KzbiHGI2v0bbs0k2ZcnIGD07/a1fOm/inNttD2UbEsXAbKYIVT0Lb9/gN6jw1F7i4NkzPPmVtYjE0nMY6QIsd2hgeitONRCeS0uD+bFIMfrEx5+RQ0k+k+00zRSj85GQ/YNQ/zfKr/l2+afU2QYxI4ix3qGxn7SpNffSJZa7ctjdDqHyKn6Ma9qU2l+dzRmFp36X9FlhX5HtANr+cx6hUl/JqWz8rZB8tVFscZPmPxqusZtSQfqqV+Rb8CKsbFC8mnuBDH6gfU/Q1QYpnTYhzRvKvweioydw91Zz8uCYdvnRNgFjuwOANKgZwACo6DvPfXzkXjz3RuzuI2lQoD1ChTkHHeSEP2mmaIYjNIPKnHrayhmWX2Wjkb2Ru0hZjjSPHCgde7NdTRpZ2vytlxy6czf5eK5ypiCWAPNhpy3+y0WGTFxF+1j/CRXDi9qkzvI2WGNABOxUf8AfJ+2lzh/NMd08LQZ1MWZlJAaMKMZYDPVmQDxyT3GmS42QD/WwqKrTIllQfH74hQw18HVMXCQBBEB0EagfYoqZUDgZzbxfsCp9bTTYLVcIJRWeekXid3Aw0lDbyDGGjRwGHVW1A5zsR9vhWh1Wcb4YlzC8L7Bhs3erdzD4H+VYVWFzSAtvAYinQrtfUaHN3yJ8RO8bvhvWN3vF7qa0lQhBBGylgkaIM6wFxpUbk/caUjW6z8lIbA2avoZmDtJpzlwQclc9NsYzsMUsr6JD33SkeHZH/rqz2bWp0KMVDeZi53Cw3LS22f6vFl1BoDdAYA7yd99dCY3TKreaOYddta2qHCpDGZPN+zGF8wv3/Cu0nPMiWCx6Y3kV+zYSqXDR6TjIyMkEBTnyq2b0W5JPrP/AOv/AOdfG9FmxHrA37uzP/XVRRc8YgVHtkE3HL6LpsW7Zztn/wBLTq9Zolpyu7X+39Wh4A2mAq70d8zyNdx26wwRRyai3ZxlSdKMw31HvH31rtZ9yt6OTaXMdwbgPo1eyI9OdSleus/pZ6VoNWOLdTNSaekc9b8b6QuTw4qBn5mv3wSrYKH4rcs/WKCJY89yuWLkfFgBTVVBxngbvMlzbyiKdV0HUupJEznTIMg7HcEHapHC0vNebh4NGNliSQHO25ZmO3XbFR1IcA4HcLd1vr4qRkgwRvS5ytw6S6s0lmu7kOS4QpKy6QrsASB75yPzs7YFRLviM9xa2AOgym80OW91miMgBYDuJQNgd4xXXky2vPUk7CaII5k/tUYtGe0YHRpYBhtkAjYk7kbVeNyuotI7ZJCrxMJI5SASJQS2sjvyWbI8CRWzUe1tQyR2jHIX8tLb7qBgJYI4fL6qLdzXVpLA0lx28csqxOrRomkvkK0ZUA4B6g52769ji/YTcQeRmZI2iCJkndoxhIx4sxAwO812/JNzNJE11JEUhftFSJXGpwCFZyxOAM5Cjv76+Ly2TfPcyOGj1K6RY6SKgQOx78DVgeLZqIGn+qJjcOYMWGqkIdu47+6PVQeXJbkSXq3EjNII4306srGzo7FI/ALsM9+M11tb9Dw22ae5kjLxx+2hJkdsAlVwGZmOD0GetWJ4aY5LycsNMsa4HTT2aMDk/bVNwzhEktnw6aF0WWCIFRICUYPGFYHBBBx0IpLXHNoLfEN7uK8ggQOfr8r+S98Cu9N8IY3uWieBnK3ImyGV1AKGQasEMcjpTpS3Z8Gn9aS6nlRmETx9milVUMykaSSST7JyT12wBjdkqOqQSI4BSMmDPFFFFFRLNFIPptt9fCpD+hJG3+MKfo5p+pZ9JMGvhd4PCFm/c9r/AC0RfnThsmDC3gU+hH8qcL1Nx9o+ufxpHsj/AEY8ifoxrQrpMgHzz81X+VVm0rZT3+oWljNx71QGPEq/8371rnew4ZfgfoxqbfphwfAqfwrpxKH3f2mH0U/iat9gPzNe3u8wfkocQfyKbubh8Mh9058lgrbx47w3/uNV7xHMsMit/u2Gf7pqq5Sj/q8X7LfxNV26ew/7J/gNcBtHHYiljq1NryAKjx4Zz991tF01DKaFN2/K30CzjgS5Rfgaqp+LNFdq4GoI49nOATgjr8CfnV/wJMIfIN+FKPEN5j+19wq0p2xdTlPqulLBUfkOl048J58fTKswDHGY9IAAPTS2/u5I33PWkTmCfVI7EYLyEkDoO/A8vbqbYpuf2l/iJ/y1V8T3K/3j/iI/y112wMz3VCdwb55j7Kg/ENClQyBgguJPwDR4dpMfIZMZaYdQwXfOMBSxB+xhV5cczTgOS2dQwB0Ck96jyGarOBRaLUHvbU3zbSP8IrnJCZHiiHV3A+ZAH8VUWPrOfjKhB/UfLq+yoGvcLArcOVo2Wztwxy3YrnPiVB3+dW9eI0AAA6AYH2V7q1AiymVJxDjLpOII4Glfs+0OHRMLqK/nEd4+tcjx2VXjSW1aMSSCMMZI2GSCeiknoDX3/wDJ/wDov/6195l9+z/80v8AA1QkuuZ38laspUszKZYLtkmXTMH+6PJd+KcYETrEiNLMwJWNMZ09NTMSAq52ye+uEPHGV0S4t2g1tpR9SSKWPRSy+6T3ZG9eOGf7Qu9XXs4tH7ODnHlqr7zzj1GbPXC4x1zrXGPPNC52UvB0m3csKdKl0lOgWzmyS6TILwDYTFp0IMwbibd+LcWaKSOJIWld1YgKyJgLjO7EDvqPLx2ZNHaWjorOqau0ibBZgBspJ769XOfXrbPXspM/H2K981e5D/5mL+Oji6HGdO7gF7QZSJosLAc4uZdPacNzgNANymtegTiDScmMyau4YYDH1qJx/jyWqqWBZnOAq9cd7HwUbb+YrjfXCx3gkfZUtJGJ8AJEqm4rbs9pPdyjEkoQIp/8OLtFKpj9I+83nR9RwzAa+gWWFwlJzqTqnZOUfuc4keQuY3QLEhM/FuKJAoLBmZm0oiDLM3go/HoNqj23ErgsA9myKTjV2kbY82APT4Zrhd4/KUOroLdymf09QDY89GaYazEuJvAC1nBlKm3qglwmTNrkCIIFovM3tCr4oI7eEiNCEQMQiAsTuWIUdSSSdvOq9+OOhBmt3iiZgusvG2kscLrUHKg567476YKXeJEXUggQZjRw0z9wKEERL4uTgn9EedKrnag39SvMIxjjle0ZdSb9VvKDE8JBkwIUvinFOzdY0jaWVgW0KQuFBALMx2AyQPjX3h3Fe01q0bRyR41RnDHBGVKkbMp33HeDXCL/AGi+evqq4+HaNn60DP5SPh6oM/HtTjP2ZrHMZnnH3vUvQU8mSLhgdmkzNjHCIMaTO+LKu4vcrKga6sHMCHVl2TUB01NEDnGDuOvlVzd3pjCLDA8uoeyE0qigAe8xICjBGB1PcNqh8clM+q0i3LAds/dHGeoP/EboF8Dk91W88qRIWYhUVdyegArIOcQRmsPs8lhUbTAY4UxmM9XrXFspN5kmYgiRBgamDw3i+t2heNopVQPoJVgVJIDKy7EZGO6riqDhETSytdupTUgjjU+92YOrU47mZjnHcMCr+vaZJF/sKLFNY2pDLWEgXAO8A8jbU3mCRCKKKKzWuil7nu50WMwHWRDGP74IP+HNMNK3pCQm2Q9wlBP7rD7yKIvzfwzdGHg33gVotv7UEbeKIf8ADWfWiaXmT9FvuLD8Kf8Ag7ZtU8kx+6+KrtpD8sHmfQ/JamMHUBULisf8APybNd+Iplc/sH95W/6RRxQZX4ow+grpO2Yc/qKf3WA/zGtv8OP/ADnN4geRA91rVJOCng//AJNP/TyTlygn9Wi+DfxtV1cLiN/2T/CaqOTW/q0fxb+I1eT7o4/VP3Gvne2zG08R/wDWp/zK6LBn/wBel+1voFnnDRhZfIt94pMl3kJ+P303wS4Sc/b896TgfePl/OumAjE1TzHouxw7fzXHu9lLsRgA/E/ID/qqmvP7QDwVR/hBP1Jq5Qf0WB1KfUnT/lFV9pH2l1juaXH2asfcK7P8PgMw9So7SfQNPuVy34nfOJYzgCfi4j0aE4SQ6IUTwRV+S5P1Ir3yjbdpxK3XuU6j/dBf71WvvEm3H2n64+5RVv6KbbVezS9yR4+1mAH0Rq4/CTUqyd5n3Kom6rWaKKK6FTqu/J/9a9Y1f+D2WnH6+rVnP2YxRxKw7UwnVp7OUSYxnOARjrt73WrGiscgiFL09SQ6bgQO7RU3FOE9o6yxytFKo0h1GoFTvpdTsy537q5LwZ3ZGuZu1CEMqKgRdQ6M4ySxB6b48qvqK8NNpM/fw0WbcVVa0NB0sDAkDgHRmHgePFV03D9U8c2rGhGXTjrqxvnO2MUcVsO2VAG06ZUkzjOdDZx9vjVjRXpY0gg79VG2s9paQezpyuT6kqi4twBZ7iKVmOmMYMeNn3DDVv0DBTjG+KmcZ4f28LxatOrHtYzjDBun2VY0UyNvbXVZDEVRk63Y7PK8+qquM8JWcKdTI6NqjkT3kPf12wR1HfXi0s7kMpkugyjqBCqltvzjk/QCriihYCZ+fsjcQ9rMlovqAYnWCRI8O/VQ+J27vGyJIY2IwHHVfMeeKqLLgdxEixx3aqqjYC3T7Sfa3JO5PeaY6K8LATPuV7SxNSm3I2Imbta6+m8HcqfiHC2d45Y5OzmRdOrSGVlOMq65GRkZGCMGvNnwlkErtKWnlGDJpAC4GFCJnAVc5xk5PU1dUUyNmV5/UVMmSbdw0mYmJibwTHJLNhwG4hXSl2AMkkmFSWY9SzFssx8TXXivBJZjCTcEdnuQY1ZXf9MrnGR3DfFMNFedE2I3d5Upx1Yv6S2a98rN9j+m/iqqytLhWzJcCVcH2REqb9xyCataKKzAha9SoXmTHgAPIABFFFFerBFQuLWInheI/nDY+B6g/YQKm0t85cxepw61UM5B0g5CjHUtjc9RsOvl1rxzg0SVJSpOqvDGCSV+eeLWzQ39xE4wwZsjzyG+WGz9tN/LasbYDB95hvt36h186rbbiT3N8tw6p2kki6mwM7BVAwO7SoHU0+8VTrVdiKorNygK2q7AMNbVfrfqj3PyhK14uw1EDGehz1HlUJL+NYhGzkkAr7C6hvg9/mK78UHWqOK21tk9M5H8vgKjwbqlCqOh7WnH70Vg38PbOo4Vxrl2SxJLuEgdkD/URA1JA1hPXJvHtSxwRRyPpJ1OdKqMnO5yfHp1NOhb2W+H4GlHklv6ujbDLNsNu4/OmdH2P+u41yO3v85VBaMwc7MRPWdNzrAvoAB4qtb0JptNBpDIESSTG6ZJWYNc4il81X+Ff51QKdj8fwrvdXHsgfpIPoB/Koan2R5/zrqXt67ncYXU4Y9d3ePIfVWurCjyK/Qaj95qLyambjUfzVZj8sfe1feISYU+Wv7gg++pHJMf9q3kqfM7/cK6Sk7odivP+oOH+5xZ7hcTtx+fHHkGjyBPqru/k9o+QH0G9O/odtcW80p6vIB+6ufvc1nd9JkOfHP1P/etf9Hdr2fD4fFgXP8AeYkf4cVzuzmy+e9VzNUzUUUqekjmJrGyaWIAzO6xRaumtz1PwAJ+IFXKmTXRSXw7lriCbycVlcuhEg7KL2XIGGi29nBHQgg57qpeVhfTcQvbd+JTmO0kiwOzt/6QOCxD/wBHsNsbY60RadRWT8O5wuzxGOZ5M8OubqW1iUhQFZFUJIGxk65A4AJ7m8qtbznVLXi9xDd3IitxbxtGrDbWTuQQuc48TRFodFZFaekKZbHil2sgn7O8MdrkAKEdgE6AEqA2rfc4xnepnMy8S4Zai/N/JcPGUM8MiRiNwzBSE0qCmC3WiLUaKyXmvmqReITxtxJrKFbVJYh2cT6nYZwQykn4A17vOcrqPhvCrueVYmmu4xcMoQhocvkkAHGY1DHGCDnp0oi1eis4j54S54xaQWd0JLdopDKqjYsFJXJK57u41VW/PdyvCtWrtr2aadIQQoIWMsWkIAA0xoM/HFEWuUVmHDOZbpl4EWmJ9a7Tt9k/pMJkZ22wfDFXHAuNTvxPisDyEx26wmJcL7GqIs2DjJyd980RO9FZNYcRvp+BJxH16VJo4ZnYKkJEhSWQLqym2FUDbFfeK8SvrbgbX/r0sk0sUDrqSECMu6atOE3yHxvnpRFrFFZnyVzFLLxJ7dL4X9qLYSNIyxo0cmrGlSoXUMDJ22yOmN4tzzddDiInEv8A9uF96iyaV3fs8GTVjOkSnrnG1EWrUUUURFFFFERWfelwf0K+Yb6Y/nWg0i+lYD1dT3+19w/lUVbsFb+zDGKZ4+hWR8sL/WIf+Yn3itL4pH1rNuW5B6xD/wAxPvFaNxW5G+3zqrZvXZY4zUpxwPqlTikfWqaCQKSO/IOfgasuKXg3GQPjiluWXJOGB+f8qzo1H06oezX7HoSs8RQoYjDOo4gwDzANrg34HktA5Kk/oUH/ABH/ABppgfr/AK7jWYctTXiOGjjMqat1JCjON8EnY4rSrBidyCpONjjI67HBIrltutJxNSqY6xJibg6wRqPgub/p20KYpscHAAAEReO63wssQnm3UeCfcxFSLXrGPhUCXct5Aj/Ef51YQe/8AT8ga6qpqrnCknMeZ9fovnFJPZ+IH1OT/DV9yrHpti36TMfkNI+tLfGDuB5gfuqPxJpus49FtGv6i/4jqP3VbbUd0ezKLN5y+QzHzhcPtB+fGVXf3O8jHtKh3x9kAdSf9fhX6B4ba9lDHGPzEVf3VA/Cvz3ezFGDDqg1D452+6nrkn0kSzTLBOqkscBlGPmPhVTgXNYIO9T4XA1a1J1RlwPjxWqUs8/8tflCze3VxHJqV43OcK6nIzjuIyPLOd8UzUVarXSpy/LxVpEF3HapGqnW0bOzSNjAKggBBnc5z4VXQ8t3kU/F54jGHu1QW51HKssbLqf2dsFgR1zineSZV95gPiQK9JICMggjxBzRFld96JcWCRQTyi6iCOmqZzCJlILMqYwucvg42z8aZeFcuzflKW8nWLTJaxx6QdWJFwXwCvu5zg/CmqC7jckI6MR1CsDj446V7Eq505GR3ZGflRFnC+juSS14nbyOietXbTwshJ0jUGTUMDHTBA7icV04zwTivEIEsrpbaCEsvbzRyM7SBCDiJCgCksAdz/I6G0qggEgE9ASN/hX15AMZIGemTiiJB4py9fJxGW6tobWWOS3SILO7Lp09+AhyKgweju4jtLCDXE7Q8QW6mG4QLklkiBHQdwOM79K0p7hFOCyg+BIFelkBGoEEeOdvnREp8Q5akbitpeRiNYYYZEcdGy4IGABg9fGqLk70dSW0N28zK9xMkscQ1ErEj6jgEjYszZbA7h550kyDGrIx452+dHaDOMjOM4z3eNEWbtyjfRwcJ7FYHlsg+tXkZVJZdIwwUk9/dXjh3B+LxXd5dCCzJuxGGXt5MJ2aFRg9nvnOa0sSAkgEZHUeHxrkLyPUU7RNQ3K6hkfEZyKIkvg3KdxFwFuHMU7cwypsx05kd2X2sZ6OO6jmHlO4m4GnD0MfbrDChyxC5jKFsHGceycbU6+uR/7xP3hXQyDOnIyegzv8qIs8Xlq/kvEvpI7SCS3gkWKOFmPau6MF7ZygxGCcgYPfVf8A/SUHhphM8xuSmojt37HtveyVxjGr87Ge+tSkmVfeYD4kCugNESdwXjN417HZusTLFZo93Iuo6Z22CK2cbgasY6HrTlXKN1OSpB8cEGutERRRRREUg+mG5WO0Vm730jzJH/Y0/Up+kTlc8QteyRgsitqQnoTgjSfAEHr5CsKgJaQFs4OoKddrzoCvzh+UZEwYvZI6HqQB3jzzVpwhXnlXtpnfUpO+Tvpz35rnxzlO8tM9vAygH3wMqfgdx9a6cvKytExXZdjnbAwR0rWysFJ2k3+7rd2k/FVnZWFzurYNkjfplsrSbhaBiBncDv8AEZ8POq+ytx2mN94/xNOUvL8xIJCgYH5w7hjuzVcnLjowYyLtnbBP34rUw7nNqBzps4H4GVU4HAYgvMsMEOF4GoMa84VxyjHiJT/xP8i022fvfaPvpO4fc+rxhffwxbPu9e7vr1Jze6brGn26j+Iql2xgauJxVV9OMpNjMeRuPEA8l0mD2fiOgY0tgwJuPYws1Td2/wCb+NWVoPaPy+bD8M16KxqxIiGSSdy/U/bR66w91FH9wH781cPcHaK+oYapSbDh585UG/GuVFHVicfFnIH0Ap9uomOAoJGe7PQAAfjSbJxGbubT+yAv3AV5R5H9+R2/aYt99b+0cS3GBgHVDZ5zMew5rmf/AB5+cmo/UzYcb7z7K+vOHli2p406D2mBOP2Vy3j3Vc8l2kUdzCI8s5kUF2GMDUMhF7sgdTvS3aQU6ch24N3F/ePyUmtNjQCAFbUsKzCYV7WkkQ495j6BbBRRRVsuNWacU4bFfcf7KaJZYbewBZXGoCR5MjI8dJz9lJ1nMy8GgtkYpHc8UNvIVOD2bOdSg9wIUD4ZHfTdytyLdYluZr26t7meRjKEMJyEZhHklW20Y2ztmvPAvR6wF9Y3LSvZFopLaQtGHEhUtI6FR7LBzjcYPnvRFw9IPALbh62N1ZRLbzJeRxgx5HaI4bUj7+1kKNzk4z41S8Wb1bit5xIZ/qt5Asp3/sJodD7d+DpI860C15GBmhmuru4vOwOqJJdAVW7nYKo1uMbEmpM3JkD+v6mci/CiQez7GlCoKbdRnO+dwKIs05tk9bv4r4HMcXFbazhOTghNbzMO4gyFQCP0alela7gu7ya3kuEi9TtC8YaTsy1y+GUDcZwij4FqeIuQLdbW0tVeQJaXC3Cn2cu6lj7e2MEuemO6rDhPKUEL3EjDtnuJjKzSqjEZwAi7bIoGwoizPnmS3vLDhnERbpLPNdQJJgDU+FkDw5O2C6438qYm47D6nfcOFk9lJHYyyiBgmkoytlkKkg+0d/M+RxbRejm3WFIFllEcd8LyNfY9lhnEY9n+z3Pn51YcW5QiuLiS5aSRXks2tCF04COSSwyD7Y1Hy8qIsc5i4vJc8FjggbFvaW0JuXA2eVmRUgB/V1a264IA2Ipu45fSw8asngtmuX/JuOzVlQ41tvlttvxppPIFqOGNwxS6RNgs4062YOr6iSMZJUDp02HSrEcsR+uxXut9cVv2AX2dJXJOTtnVv44oiy2Tj1xG3MFz2L28/Z2w7MsGaPUvZ6tS7ZCtrBHSnXlb0f8ADxbW0hgV5OzVzKSxZ2dPb1HPtKwc+ydsGrleUYO2vZX1OL5USVGxpARCns4AIyD1z16VA4FyL6q0YW/u3hibMcDOukdcKxCgsgzsuw2FES1wzlKwPG7uA2kJiS1jZU0DSGJ3IHiaV+ZuPQteT8TFwnbWl5HFDDrGt4I8rLpXO4dpCc+Ct41sQ5cQXc94sjrJNCIjjThQvRl2zq+O1Q+H8i2cVj6l2YZOzZDIyp2h15y2rHvZY48NqIlDn1Um4rZn1P15Gs3YRAoMgtkPliBsD9aics8eFjwO9OpkmhlkjED5zA8hCxxgndlUnVn9qmtvR6B6sY725je2gMCSJ2WSmcgHKY2GB8AK9x+ji1CxqXlfTdetOZGVzNKAQDKdPujJ2AHU+NESp6Kbi3tL6SwguEnimto5lZHDATIumVcg9WIL47gBWw0t8R5Qt5Li2uEHYyWzllMSouoMAGR9t1IGPHc+NMlERRRRREUv82cWeCIdngM2faIyFAG5x3nemClL0gj+hU/tD5r/ANqwqEhpIWzg2NfXa1wkfQrFuPcZmmlPaSs+/wCexI+xfdX7BVfGSSMnvrpeL/SGvUUe4+NU1Ry+k4SiGgRYfBa5LGMD4CosHDGmLaWRQuMs7aQM5x88Gp8yHA+FceH8JM7kHZF3cjfbwA8Tg1sgSYC5djwxhcTEb9fKR3KmvOXZxOINALsMjB9nH6We4DB/1iq7ivK06GPS0colfQrxuGUv+iWOMHY/I+FPttcvJdyZRo82zpCGUqSAw337zuaXrixk/JiRFW7SS79hSNJ90joe7rv5146m2DE7/KPX5Law+MqhzQ4gHqyP3ZiTqOzAnuKVuN8mTQw9uHjlQNgmN9ek5xhthjfbbNe7vkC4SF5dcbGMZkjSQM6DGTkAYyBvjPdTHzFYyWnD/U0SWQsQ88wRtAOwCq2MbELv5eJwPcHC5rCxlVYpJLi4TDaVZlijKkbkDGvGft+G+PRtm4Ol+Rvy4rZGOrGk1zXtJL4bbtNtc36oAnmRl43ypo6l2sdDY8KmWjiomAqyxJaNFMtoj4U6+ju3/rWT+bGx+e340qW8lO/o1XM0zfooF+ZBrZpDrjvVLj3xhqh5etlolFFFWS4pFFFFEXl2wCfCqGDm20eyPEBLi2AJ1srL7rFSNJGclhgDvOKu7j3W/ZP3V+eeW4Jb7gzxsGS1sLe4kbfHbXB7R4x+xGrK3xIoi3/ht6k8Mc0RzHIgdSQRlWGRsdxsaWr70kWEUkkZeR+yOJZI4pJEjPg7qCPlnvqVyNqPCLTT73qiY+PZjH1pV9D3GLSHheiaWKKWKST1hZGVWDazuwO59jSM+WO6iJivPSJZRS9i/rAkLMqr6tPlivXR7HtAeIqRxXnmytlt2nkaMXG8YZHBwMZLjGUA1D3sd/hVJzl/tzgv/qP/AGhSvzRI9/ecR0Wk1yiQepRPFoKpICJHZgzD2hJpG2dhRFqvGeOQWvYiZivbTLDHhS2XboDjoNupr1ccahS5itWYiaVWdBpOCE97J6Csk43xiS94ZwaRX0z+vxRF2AbTKmpNTL37gPjzq29SvI+N2YurpbhzbT6GWJYdPsnYgE5376Imm/8ASHZRPImZZBCSJnihkkSIjqHdRjbvxnH2VN4jzjaQwwztIXjuCFiMaPIXJBOAFBOdjtjrtSn6IOJW8PCSs0iI0Ly+sByAVOs++DvnTgfZik6wilXhfCNLiAtxBmieQZCKS+lmBIyvU9d8576Itj5e5mtr3tPV3JaI6ZEZHjdCempWAO+Dv5Hwrxwrm60ubma0hl1TQ51rpYY0tpbBIwcMQDis64Lx42NzxeSaSK6lECTm5jOlSQoSKBlGVU6mAGMnxz3VXC55bGThdxJaXEOlmiuZpAmmT1ltWSQxOFcltwOg+FEW80UUURFFFFERRRRREUtc8xg2+cdH+9Wplpf52H9VJ8GH3EfjWFTsFbOD/wAwzvWD8SIEhrwjdPjXPjMuJTioyzEYLELv+cdNU72r6RhasAStvn6D4VVyXbpnQ7JnrpYrn44qnuudbTT/AG5bb81XP4Ypfvud7fuWVv7oH3tWwQToFytOpRZ1XvaDwJHzTDe8RlLBjK5ZfdYuxK/A52qo4hxmZnDtM5dfdJc5X4HO32VSjmNZBlIXxnG5A+7NRnuZHO0RH97P+WoHyLH1VlTx2DpxmcPAE/CAfYHhqrS75kuWBV7mYqdiC8jA/EHrXhubbsbetTkf82X+dKk1/LqK6E2bH5x78eNeLi4lA/N8Pd+Pj8K2KGGrVXhrTc81niNqYKnTzZZH7ePfCsZboYNdra8/Vrq3C2AGW36bfDf76jXdoFOeuAP51C0t0Cqzt1taq1jGG5AvA1PKUxcDje4cRo8aHxdwuPx+QNbJyhy+tpGcPrZ8FnHTboF8Rud++vzaDWx+hziEzh0kYsgBK6vIjOPHGRv5+VbNBwD7hTbXpVDhyWuho1Ea+PtC1Giiit9ciiiiiiL4RUCDhFukJt0hjWAgqYgoCENnUCvTByc/GrCiiKPa26RoscahEQBVVRgADYADuGKq7vlSxll7eS0geXOS7RqSSO87bnzNXlFEUO44dE8kcrxo0kWezcqCyahhtJ6jIr5YcOigDCKNIw7l2CKF1O3Vmx1Y4G/kKm0URVI5dtBgC2hAE3bj2F2l/wB4Nvf86ly8PiaVJmjQyoCEkKjUobqAeoBqXRRFRX/KFhNIZZbOCSQnJZo1JY/rbe19tS+J8EtrhFSeCOVFOVV0VgpxjYHpttVlRRFTR8s2awtAtpAIWILRiNArEdCwxuRgbmpvEeHRTxmKaNJYzjKOoYHByNj4EVMooi+AV9oooiKKKKIiiiiiIpX9JF12XD5pMZK6cfa4H40UVi/slT4UxXYf7m+q/NVzfPISWOM/o7VCjtxrXPecfQ0UVBRs6ArbafXoy69wmvh1ipgBx+l9GBqLeWq4G3j91FFabyeld3lcm4npD4q35Ytg0fQe+Pwpjhshnp/rIooqhxrz0rl1L2i6Q76HFy48JW+jn+VfY7BneEAZGoZ3HTb/AL0UV0+zKha3ONejJ9FsbRYDhmjiW+jj7Jku48Yzt17/AD8h4AVUXgU6sueufZXy26miiq5jYVphPw/hqQbWBcXC9yN3gudg0edosn9dtv3Vx9Sa1X0WhmlkLY2jwAAAACy7ADYDboKKK3Kf+IFHj7YWp3e60yiiirFcaiiiiiIooooiKKKKIiiiiiIooooiKKKKIiiiiiIooooiKKKKIiiiiiL/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207" name="Picture 15" descr="E:\InAMath\Implementacija projekta\O1_40 scenarija\Dusan Radovic aktivnosti\index.jpg"/>
          <p:cNvPicPr>
            <a:picLocks noChangeAspect="1" noChangeArrowheads="1"/>
          </p:cNvPicPr>
          <p:nvPr/>
        </p:nvPicPr>
        <p:blipFill>
          <a:blip r:embed="rId3" cstate="print"/>
          <a:srcRect/>
          <a:stretch>
            <a:fillRect/>
          </a:stretch>
        </p:blipFill>
        <p:spPr bwMode="auto">
          <a:xfrm>
            <a:off x="4355976" y="1268760"/>
            <a:ext cx="2619375" cy="17430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836712"/>
            <a:ext cx="8229600" cy="720080"/>
          </a:xfrm>
        </p:spPr>
        <p:txBody>
          <a:bodyPr/>
          <a:lstStyle/>
          <a:p>
            <a:pPr algn="l"/>
            <a:r>
              <a:rPr lang="en-US" sz="2800" b="1" dirty="0" smtClean="0">
                <a:latin typeface="Cambria" pitchFamily="18" charset="0"/>
                <a:ea typeface="Cambria" pitchFamily="18" charset="0"/>
              </a:rPr>
              <a:t>Does Serbia's population grow or decline annually? </a:t>
            </a:r>
            <a:r>
              <a:rPr lang="sr-Latn-RS" sz="2800" b="1" dirty="0" smtClean="0">
                <a:latin typeface="Cambria" pitchFamily="18" charset="0"/>
                <a:ea typeface="Cambria" pitchFamily="18" charset="0"/>
              </a:rPr>
              <a:t/>
            </a:r>
            <a:br>
              <a:rPr lang="sr-Latn-RS" sz="2800" b="1" dirty="0" smtClean="0">
                <a:latin typeface="Cambria" pitchFamily="18" charset="0"/>
                <a:ea typeface="Cambria" pitchFamily="18" charset="0"/>
              </a:rPr>
            </a:br>
            <a:endParaRPr lang="en-US" sz="2800" b="1" dirty="0">
              <a:latin typeface="Cambria" pitchFamily="18" charset="0"/>
              <a:ea typeface="Cambria" pitchFamily="18" charset="0"/>
            </a:endParaRPr>
          </a:p>
        </p:txBody>
      </p:sp>
      <p:pic>
        <p:nvPicPr>
          <p:cNvPr id="5" name="Picture 4" descr="https://popis2022.stat.gov.rs/media/1610/slider-2.png"/>
          <p:cNvPicPr/>
          <p:nvPr/>
        </p:nvPicPr>
        <p:blipFill>
          <a:blip r:embed="rId2" cstate="print"/>
          <a:srcRect l="3871" r="3237"/>
          <a:stretch>
            <a:fillRect/>
          </a:stretch>
        </p:blipFill>
        <p:spPr bwMode="auto">
          <a:xfrm>
            <a:off x="467544" y="2204864"/>
            <a:ext cx="8064896" cy="2421230"/>
          </a:xfrm>
          <a:prstGeom prst="rect">
            <a:avLst/>
          </a:prstGeom>
          <a:noFill/>
          <a:ln w="9525">
            <a:noFill/>
            <a:miter lim="800000"/>
            <a:headEnd/>
            <a:tailEnd/>
          </a:ln>
        </p:spPr>
      </p:pic>
      <p:pic>
        <p:nvPicPr>
          <p:cNvPr id="6" name="Picture 5" descr="https://popis2022.stat.gov.rs/media/30920/logo-popis-2022.png"/>
          <p:cNvPicPr/>
          <p:nvPr/>
        </p:nvPicPr>
        <p:blipFill>
          <a:blip r:embed="rId3" cstate="print"/>
          <a:srcRect/>
          <a:stretch>
            <a:fillRect/>
          </a:stretch>
        </p:blipFill>
        <p:spPr bwMode="auto">
          <a:xfrm>
            <a:off x="3563888" y="5085184"/>
            <a:ext cx="2005561" cy="10210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b="1" dirty="0" smtClean="0">
                <a:latin typeface="Cambria" pitchFamily="18" charset="0"/>
                <a:ea typeface="Cambria" pitchFamily="18" charset="0"/>
              </a:rPr>
              <a:t>Which Serbian city has the largest population? </a:t>
            </a:r>
            <a:endParaRPr lang="en-US" sz="2800" b="1" dirty="0">
              <a:latin typeface="Cambria" pitchFamily="18" charset="0"/>
              <a:ea typeface="Cambria" pitchFamily="18" charset="0"/>
            </a:endParaRPr>
          </a:p>
        </p:txBody>
      </p:sp>
      <p:graphicFrame>
        <p:nvGraphicFramePr>
          <p:cNvPr id="4" name="Chart 3"/>
          <p:cNvGraphicFramePr/>
          <p:nvPr/>
        </p:nvGraphicFramePr>
        <p:xfrm>
          <a:off x="323528" y="1556792"/>
          <a:ext cx="8568952" cy="424847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229600" cy="864096"/>
          </a:xfrm>
        </p:spPr>
        <p:txBody>
          <a:bodyPr/>
          <a:lstStyle/>
          <a:p>
            <a:pPr algn="l"/>
            <a:r>
              <a:rPr lang="sr-Latn-RS" sz="2400" b="1" dirty="0" smtClean="0">
                <a:latin typeface="Cambria" pitchFamily="18" charset="0"/>
                <a:ea typeface="Cambria" pitchFamily="18" charset="0"/>
              </a:rPr>
              <a:t>H</a:t>
            </a:r>
            <a:r>
              <a:rPr lang="en-US" sz="2400" b="1" dirty="0" err="1" smtClean="0">
                <a:latin typeface="Cambria" pitchFamily="18" charset="0"/>
                <a:ea typeface="Cambria" pitchFamily="18" charset="0"/>
              </a:rPr>
              <a:t>ow</a:t>
            </a:r>
            <a:r>
              <a:rPr lang="en-US" sz="2400" b="1" dirty="0" smtClean="0">
                <a:latin typeface="Cambria" pitchFamily="18" charset="0"/>
                <a:ea typeface="Cambria" pitchFamily="18" charset="0"/>
              </a:rPr>
              <a:t> </a:t>
            </a:r>
            <a:r>
              <a:rPr lang="en-US" sz="2400" b="1" dirty="0" smtClean="0">
                <a:latin typeface="Cambria" pitchFamily="18" charset="0"/>
                <a:ea typeface="Cambria" pitchFamily="18" charset="0"/>
              </a:rPr>
              <a:t>many people lived in Belgrade in </a:t>
            </a:r>
            <a:r>
              <a:rPr lang="en-US" sz="2400" b="1" dirty="0" smtClean="0">
                <a:latin typeface="Cambria" pitchFamily="18" charset="0"/>
                <a:ea typeface="Cambria" pitchFamily="18" charset="0"/>
              </a:rPr>
              <a:t>2021</a:t>
            </a:r>
            <a:r>
              <a:rPr lang="sr-Latn-RS" sz="2400" b="1" dirty="0" smtClean="0">
                <a:latin typeface="Cambria" pitchFamily="18" charset="0"/>
                <a:ea typeface="Cambria" pitchFamily="18" charset="0"/>
              </a:rPr>
              <a:t>?</a:t>
            </a:r>
            <a:endParaRPr lang="en-US" sz="2400" b="1" dirty="0">
              <a:latin typeface="Cambria" pitchFamily="18" charset="0"/>
              <a:ea typeface="Cambria" pitchFamily="18" charset="0"/>
            </a:endParaRPr>
          </a:p>
        </p:txBody>
      </p:sp>
      <p:sp>
        <p:nvSpPr>
          <p:cNvPr id="5" name="TextBox 4"/>
          <p:cNvSpPr txBox="1"/>
          <p:nvPr/>
        </p:nvSpPr>
        <p:spPr>
          <a:xfrm>
            <a:off x="467544" y="4293096"/>
            <a:ext cx="8136904" cy="2523768"/>
          </a:xfrm>
          <a:prstGeom prst="rect">
            <a:avLst/>
          </a:prstGeom>
          <a:noFill/>
        </p:spPr>
        <p:txBody>
          <a:bodyPr wrap="square" rtlCol="0">
            <a:spAutoFit/>
          </a:bodyPr>
          <a:lstStyle/>
          <a:p>
            <a:r>
              <a:rPr lang="en-US" dirty="0" smtClean="0">
                <a:latin typeface="Cambria" pitchFamily="18" charset="0"/>
                <a:ea typeface="Cambria" pitchFamily="18" charset="0"/>
              </a:rPr>
              <a:t>Find out how many more people live in Belgrade than in </a:t>
            </a:r>
            <a:r>
              <a:rPr lang="en-US" dirty="0" err="1" smtClean="0">
                <a:latin typeface="Cambria" pitchFamily="18" charset="0"/>
                <a:ea typeface="Cambria" pitchFamily="18" charset="0"/>
              </a:rPr>
              <a:t>Niš</a:t>
            </a:r>
            <a:r>
              <a:rPr lang="en-US" dirty="0" smtClean="0">
                <a:latin typeface="Cambria" pitchFamily="18" charset="0"/>
                <a:ea typeface="Cambria" pitchFamily="18" charset="0"/>
              </a:rPr>
              <a:t> and Novi Sad, the next two largest cities.</a:t>
            </a:r>
          </a:p>
          <a:p>
            <a:r>
              <a:rPr lang="en-US" sz="2000" dirty="0" smtClean="0">
                <a:latin typeface="Cambria" pitchFamily="18" charset="0"/>
                <a:ea typeface="Cambria" pitchFamily="18" charset="0"/>
              </a:rPr>
              <a:t> </a:t>
            </a:r>
          </a:p>
          <a:p>
            <a:r>
              <a:rPr lang="en-US" sz="2000" b="1" dirty="0" smtClean="0">
                <a:latin typeface="Cambria" pitchFamily="18" charset="0"/>
                <a:ea typeface="Cambria" pitchFamily="18" charset="0"/>
              </a:rPr>
              <a:t>Belgrade</a:t>
            </a:r>
            <a:r>
              <a:rPr lang="en-US" sz="2000" dirty="0" smtClean="0">
                <a:latin typeface="Cambria" pitchFamily="18" charset="0"/>
                <a:ea typeface="Cambria" pitchFamily="18" charset="0"/>
              </a:rPr>
              <a:t> – population of 1 659 440 </a:t>
            </a:r>
          </a:p>
          <a:p>
            <a:r>
              <a:rPr lang="en-US" sz="2000" b="1" dirty="0" smtClean="0">
                <a:latin typeface="Cambria" pitchFamily="18" charset="0"/>
                <a:ea typeface="Cambria" pitchFamily="18" charset="0"/>
              </a:rPr>
              <a:t>Novi Sad </a:t>
            </a:r>
            <a:r>
              <a:rPr lang="en-US" sz="2000" dirty="0" smtClean="0">
                <a:latin typeface="Cambria" pitchFamily="18" charset="0"/>
                <a:ea typeface="Cambria" pitchFamily="18" charset="0"/>
              </a:rPr>
              <a:t>– population of 341 625</a:t>
            </a:r>
          </a:p>
          <a:p>
            <a:r>
              <a:rPr lang="en-US" sz="2000" b="1" dirty="0" err="1" smtClean="0">
                <a:latin typeface="Cambria" pitchFamily="18" charset="0"/>
                <a:ea typeface="Cambria" pitchFamily="18" charset="0"/>
              </a:rPr>
              <a:t>Niš</a:t>
            </a:r>
            <a:r>
              <a:rPr lang="en-US" sz="2000" dirty="0" smtClean="0">
                <a:latin typeface="Cambria" pitchFamily="18" charset="0"/>
                <a:ea typeface="Cambria" pitchFamily="18" charset="0"/>
              </a:rPr>
              <a:t> – population of 260 237 </a:t>
            </a:r>
          </a:p>
          <a:p>
            <a:endParaRPr lang="en-US" sz="2000" dirty="0" smtClean="0">
              <a:latin typeface="Cambria" pitchFamily="18" charset="0"/>
              <a:ea typeface="Cambria" pitchFamily="18" charset="0"/>
            </a:endParaRPr>
          </a:p>
          <a:p>
            <a:endParaRPr lang="en-US" dirty="0"/>
          </a:p>
        </p:txBody>
      </p:sp>
      <p:sp>
        <p:nvSpPr>
          <p:cNvPr id="6" name="TextBox 5"/>
          <p:cNvSpPr txBox="1"/>
          <p:nvPr/>
        </p:nvSpPr>
        <p:spPr>
          <a:xfrm>
            <a:off x="7452320" y="3861048"/>
            <a:ext cx="1127232" cy="338554"/>
          </a:xfrm>
          <a:prstGeom prst="rect">
            <a:avLst/>
          </a:prstGeom>
          <a:noFill/>
        </p:spPr>
        <p:txBody>
          <a:bodyPr wrap="square" rtlCol="0" anchor="ctr">
            <a:spAutoFit/>
          </a:bodyPr>
          <a:lstStyle/>
          <a:p>
            <a:r>
              <a:rPr lang="sr-Latn-RS" sz="1600" b="1" dirty="0" smtClean="0">
                <a:solidFill>
                  <a:srgbClr val="FF0000"/>
                </a:solidFill>
                <a:latin typeface="Cambria" pitchFamily="18" charset="0"/>
                <a:ea typeface="Cambria" pitchFamily="18" charset="0"/>
              </a:rPr>
              <a:t>1 691 056</a:t>
            </a:r>
            <a:endParaRPr lang="en-US" sz="1600" b="1" dirty="0">
              <a:solidFill>
                <a:srgbClr val="FF0000"/>
              </a:solidFill>
              <a:latin typeface="Cambria" pitchFamily="18" charset="0"/>
              <a:ea typeface="Cambria" pitchFamily="18" charset="0"/>
            </a:endParaRPr>
          </a:p>
        </p:txBody>
      </p:sp>
      <p:graphicFrame>
        <p:nvGraphicFramePr>
          <p:cNvPr id="7" name="Table 6"/>
          <p:cNvGraphicFramePr>
            <a:graphicFrameLocks noGrp="1"/>
          </p:cNvGraphicFramePr>
          <p:nvPr/>
        </p:nvGraphicFramePr>
        <p:xfrm>
          <a:off x="611560" y="1412776"/>
          <a:ext cx="8064900" cy="2815851"/>
        </p:xfrm>
        <a:graphic>
          <a:graphicData uri="http://schemas.openxmlformats.org/drawingml/2006/table">
            <a:tbl>
              <a:tblPr/>
              <a:tblGrid>
                <a:gridCol w="1344150"/>
                <a:gridCol w="1344150"/>
                <a:gridCol w="1344150"/>
                <a:gridCol w="1344150"/>
                <a:gridCol w="1344150"/>
                <a:gridCol w="1344150"/>
              </a:tblGrid>
              <a:tr h="2486661">
                <a:tc>
                  <a:txBody>
                    <a:bodyPr/>
                    <a:lstStyle/>
                    <a:p>
                      <a:pPr algn="ctr">
                        <a:spcAft>
                          <a:spcPts val="0"/>
                        </a:spcAft>
                      </a:pPr>
                      <a:r>
                        <a:rPr lang="en-US" sz="1400" b="1" dirty="0">
                          <a:latin typeface="Cambria"/>
                          <a:ea typeface="Calibri"/>
                          <a:cs typeface="Times New Roman"/>
                        </a:rPr>
                        <a:t>Population at the beginning of 2020 </a:t>
                      </a:r>
                      <a:endParaRPr lang="en-US" sz="1100" dirty="0">
                        <a:latin typeface="Calibri"/>
                        <a:ea typeface="Calibri"/>
                        <a:cs typeface="Times New Roman"/>
                      </a:endParaRPr>
                    </a:p>
                  </a:txBody>
                  <a:tcPr marL="51355" marR="51355" marT="7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latin typeface="Cambria"/>
                          <a:ea typeface="Calibri"/>
                          <a:cs typeface="Times New Roman"/>
                        </a:rPr>
                        <a:t>Number of births in 2020 </a:t>
                      </a:r>
                      <a:endParaRPr lang="en-US" sz="1100" dirty="0">
                        <a:latin typeface="Calibri"/>
                        <a:ea typeface="Calibri"/>
                        <a:cs typeface="Times New Roman"/>
                      </a:endParaRPr>
                    </a:p>
                  </a:txBody>
                  <a:tcPr marL="51355" marR="51355" marT="7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latin typeface="Cambria"/>
                          <a:ea typeface="Calibri"/>
                          <a:cs typeface="Times New Roman"/>
                        </a:rPr>
                        <a:t>Number of deaths in 2020 </a:t>
                      </a:r>
                      <a:endParaRPr lang="en-US" sz="1100" dirty="0">
                        <a:latin typeface="Calibri"/>
                        <a:ea typeface="Calibri"/>
                        <a:cs typeface="Times New Roman"/>
                      </a:endParaRPr>
                    </a:p>
                  </a:txBody>
                  <a:tcPr marL="51355" marR="51355" marT="7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latin typeface="Cambria"/>
                          <a:ea typeface="Calibri"/>
                          <a:cs typeface="Times New Roman"/>
                        </a:rPr>
                        <a:t>Number of immigrants in 2020 </a:t>
                      </a:r>
                      <a:endParaRPr lang="en-US" sz="1100" dirty="0">
                        <a:latin typeface="Calibri"/>
                        <a:ea typeface="Calibri"/>
                        <a:cs typeface="Times New Roman"/>
                      </a:endParaRPr>
                    </a:p>
                  </a:txBody>
                  <a:tcPr marL="51355" marR="51355" marT="7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latin typeface="Cambria"/>
                          <a:ea typeface="Calibri"/>
                          <a:cs typeface="Times New Roman"/>
                        </a:rPr>
                        <a:t>Number of emigrants in 2020 </a:t>
                      </a:r>
                      <a:endParaRPr lang="en-US" sz="1100" dirty="0">
                        <a:latin typeface="Calibri"/>
                        <a:ea typeface="Calibri"/>
                        <a:cs typeface="Times New Roman"/>
                      </a:endParaRPr>
                    </a:p>
                  </a:txBody>
                  <a:tcPr marL="51355" marR="51355" marT="7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latin typeface="Cambria"/>
                          <a:ea typeface="Calibri"/>
                          <a:cs typeface="Times New Roman"/>
                        </a:rPr>
                        <a:t>What is the population of Belgrade at the beginning of 2021 </a:t>
                      </a:r>
                      <a:endParaRPr lang="en-US" sz="1100" dirty="0">
                        <a:latin typeface="Calibri"/>
                        <a:ea typeface="Calibri"/>
                        <a:cs typeface="Times New Roman"/>
                      </a:endParaRPr>
                    </a:p>
                  </a:txBody>
                  <a:tcPr marL="51355" marR="51355" marT="7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190">
                <a:tc>
                  <a:txBody>
                    <a:bodyPr/>
                    <a:lstStyle/>
                    <a:p>
                      <a:pPr algn="ctr">
                        <a:spcBef>
                          <a:spcPts val="1200"/>
                        </a:spcBef>
                        <a:spcAft>
                          <a:spcPts val="1200"/>
                        </a:spcAft>
                      </a:pPr>
                      <a:r>
                        <a:rPr lang="hr-HR" sz="1600" b="1">
                          <a:latin typeface="Cambria"/>
                          <a:ea typeface="Calibri"/>
                          <a:cs typeface="Times New Roman"/>
                        </a:rPr>
                        <a:t>1 694 480 </a:t>
                      </a:r>
                      <a:endParaRPr lang="en-US" sz="1000">
                        <a:latin typeface="Calibri"/>
                        <a:ea typeface="Calibri"/>
                        <a:cs typeface="Times New Roman"/>
                      </a:endParaRPr>
                    </a:p>
                  </a:txBody>
                  <a:tcPr marL="51355" marR="51355" marT="71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r>
                        <a:rPr lang="hr-HR" sz="1600" b="1">
                          <a:latin typeface="Cambria"/>
                          <a:ea typeface="Calibri"/>
                          <a:cs typeface="Times New Roman"/>
                        </a:rPr>
                        <a:t>17 236 </a:t>
                      </a:r>
                      <a:endParaRPr lang="en-US" sz="1000">
                        <a:latin typeface="Calibri"/>
                        <a:ea typeface="Calibri"/>
                        <a:cs typeface="Times New Roman"/>
                      </a:endParaRPr>
                    </a:p>
                  </a:txBody>
                  <a:tcPr marL="51355" marR="51355" marT="71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r>
                        <a:rPr lang="hr-HR" sz="1600" b="1">
                          <a:latin typeface="Cambria"/>
                          <a:ea typeface="Calibri"/>
                          <a:cs typeface="Times New Roman"/>
                        </a:rPr>
                        <a:t>25 526 </a:t>
                      </a:r>
                      <a:endParaRPr lang="en-US" sz="1000">
                        <a:latin typeface="Calibri"/>
                        <a:ea typeface="Calibri"/>
                        <a:cs typeface="Times New Roman"/>
                      </a:endParaRPr>
                    </a:p>
                  </a:txBody>
                  <a:tcPr marL="51355" marR="51355" marT="71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r>
                        <a:rPr lang="hr-HR" sz="1600" b="1">
                          <a:latin typeface="Cambria"/>
                          <a:ea typeface="Calibri"/>
                          <a:cs typeface="Times New Roman"/>
                        </a:rPr>
                        <a:t>43 428 </a:t>
                      </a:r>
                      <a:endParaRPr lang="en-US" sz="1000">
                        <a:latin typeface="Calibri"/>
                        <a:ea typeface="Calibri"/>
                        <a:cs typeface="Times New Roman"/>
                      </a:endParaRPr>
                    </a:p>
                  </a:txBody>
                  <a:tcPr marL="51355" marR="51355" marT="71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200"/>
                        </a:spcBef>
                        <a:spcAft>
                          <a:spcPts val="1200"/>
                        </a:spcAft>
                      </a:pPr>
                      <a:r>
                        <a:rPr lang="hr-HR" sz="1600" b="1" dirty="0">
                          <a:latin typeface="Cambria"/>
                          <a:ea typeface="Calibri"/>
                          <a:cs typeface="Times New Roman"/>
                        </a:rPr>
                        <a:t>38 562 </a:t>
                      </a:r>
                      <a:endParaRPr lang="en-US" sz="1000" dirty="0">
                        <a:latin typeface="Calibri"/>
                        <a:ea typeface="Calibri"/>
                        <a:cs typeface="Times New Roman"/>
                      </a:endParaRPr>
                    </a:p>
                  </a:txBody>
                  <a:tcPr marL="51355" marR="51355" marT="71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800" dirty="0">
                        <a:latin typeface="Calibri"/>
                        <a:ea typeface="Times New Roman"/>
                        <a:cs typeface="Times New Roman"/>
                      </a:endParaRPr>
                    </a:p>
                  </a:txBody>
                  <a:tcPr marL="51355" marR="51355" marT="71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052736"/>
            <a:ext cx="8229600" cy="648072"/>
          </a:xfrm>
        </p:spPr>
        <p:txBody>
          <a:bodyPr/>
          <a:lstStyle/>
          <a:p>
            <a:pPr algn="l"/>
            <a:r>
              <a:rPr lang="en-US" sz="2800" b="1" dirty="0" smtClean="0">
                <a:latin typeface="Cambria" pitchFamily="18" charset="0"/>
                <a:ea typeface="Cambria" pitchFamily="18" charset="0"/>
              </a:rPr>
              <a:t>Which city in the world has the largest population, do you know?</a:t>
            </a:r>
            <a:br>
              <a:rPr lang="en-US" sz="2800" b="1" dirty="0" smtClean="0">
                <a:latin typeface="Cambria" pitchFamily="18" charset="0"/>
                <a:ea typeface="Cambria" pitchFamily="18" charset="0"/>
              </a:rPr>
            </a:br>
            <a:r>
              <a:rPr lang="en-US" sz="2800" b="1" dirty="0" smtClean="0">
                <a:latin typeface="Cambria" pitchFamily="18" charset="0"/>
                <a:ea typeface="Cambria" pitchFamily="18" charset="0"/>
              </a:rPr>
              <a:t/>
            </a:r>
            <a:br>
              <a:rPr lang="en-US" sz="2800" b="1" dirty="0" smtClean="0">
                <a:latin typeface="Cambria" pitchFamily="18" charset="0"/>
                <a:ea typeface="Cambria" pitchFamily="18" charset="0"/>
              </a:rPr>
            </a:br>
            <a:endParaRPr lang="en-US" sz="2800" b="1" dirty="0">
              <a:latin typeface="Cambria" pitchFamily="18" charset="0"/>
              <a:ea typeface="Cambria" pitchFamily="18" charset="0"/>
            </a:endParaRPr>
          </a:p>
        </p:txBody>
      </p:sp>
      <p:graphicFrame>
        <p:nvGraphicFramePr>
          <p:cNvPr id="4" name="Table 3"/>
          <p:cNvGraphicFramePr>
            <a:graphicFrameLocks noGrp="1"/>
          </p:cNvGraphicFramePr>
          <p:nvPr/>
        </p:nvGraphicFramePr>
        <p:xfrm>
          <a:off x="611560" y="2060848"/>
          <a:ext cx="8136904" cy="2880320"/>
        </p:xfrm>
        <a:graphic>
          <a:graphicData uri="http://schemas.openxmlformats.org/drawingml/2006/table">
            <a:tbl>
              <a:tblPr/>
              <a:tblGrid>
                <a:gridCol w="1568014"/>
                <a:gridCol w="1563601"/>
                <a:gridCol w="1408013"/>
                <a:gridCol w="1564705"/>
                <a:gridCol w="2032571"/>
              </a:tblGrid>
              <a:tr h="1440160">
                <a:tc>
                  <a:txBody>
                    <a:bodyPr/>
                    <a:lstStyle/>
                    <a:p>
                      <a:pPr algn="ctr">
                        <a:lnSpc>
                          <a:spcPct val="115000"/>
                        </a:lnSpc>
                        <a:spcBef>
                          <a:spcPts val="600"/>
                        </a:spcBef>
                        <a:spcAft>
                          <a:spcPts val="600"/>
                        </a:spcAft>
                      </a:pPr>
                      <a:r>
                        <a:rPr lang="sr-Latn-RS" sz="2000" b="1" dirty="0" smtClean="0">
                          <a:highlight>
                            <a:srgbClr val="C0C0C0"/>
                          </a:highlight>
                          <a:latin typeface="Cambria" pitchFamily="18" charset="0"/>
                          <a:ea typeface="Cambria" pitchFamily="18" charset="0"/>
                          <a:cs typeface="Times New Roman"/>
                        </a:rPr>
                        <a:t>Mumbai</a:t>
                      </a:r>
                      <a:endParaRPr lang="en-US" sz="2000" dirty="0">
                        <a:latin typeface="Cambria" pitchFamily="18" charset="0"/>
                        <a:ea typeface="Cambria" pitchFamily="18" charset="0"/>
                        <a:cs typeface="Times New Roman"/>
                      </a:endParaRPr>
                    </a:p>
                    <a:p>
                      <a:pPr algn="ctr">
                        <a:lnSpc>
                          <a:spcPct val="115000"/>
                        </a:lnSpc>
                        <a:spcBef>
                          <a:spcPts val="600"/>
                        </a:spcBef>
                        <a:spcAft>
                          <a:spcPts val="600"/>
                        </a:spcAft>
                      </a:pPr>
                      <a:r>
                        <a:rPr lang="hr-HR" sz="1800" dirty="0" smtClean="0">
                          <a:latin typeface="Cambria" pitchFamily="18" charset="0"/>
                          <a:ea typeface="Cambria" pitchFamily="18" charset="0"/>
                          <a:cs typeface="Times New Roman"/>
                        </a:rPr>
                        <a:t>20 185 064</a:t>
                      </a:r>
                      <a:endParaRPr lang="en-US" sz="1800" dirty="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sr-Latn-RS" sz="2000" b="1" dirty="0" smtClean="0">
                          <a:highlight>
                            <a:srgbClr val="C0C0C0"/>
                          </a:highlight>
                          <a:latin typeface="Cambria" pitchFamily="18" charset="0"/>
                          <a:ea typeface="Cambria" pitchFamily="18" charset="0"/>
                          <a:cs typeface="Times New Roman"/>
                        </a:rPr>
                        <a:t>Beijing</a:t>
                      </a:r>
                      <a:endParaRPr lang="en-US" sz="2000" dirty="0">
                        <a:latin typeface="Cambria" pitchFamily="18" charset="0"/>
                        <a:ea typeface="Cambria" pitchFamily="18" charset="0"/>
                        <a:cs typeface="Times New Roman"/>
                      </a:endParaRPr>
                    </a:p>
                    <a:p>
                      <a:pPr algn="ctr">
                        <a:lnSpc>
                          <a:spcPct val="115000"/>
                        </a:lnSpc>
                        <a:spcBef>
                          <a:spcPts val="600"/>
                        </a:spcBef>
                        <a:spcAft>
                          <a:spcPts val="600"/>
                        </a:spcAft>
                      </a:pPr>
                      <a:r>
                        <a:rPr lang="hr-HR" sz="1800" dirty="0">
                          <a:latin typeface="Cambria" pitchFamily="18" charset="0"/>
                          <a:ea typeface="Cambria" pitchFamily="18" charset="0"/>
                          <a:cs typeface="Times New Roman"/>
                        </a:rPr>
                        <a:t>20 035 455</a:t>
                      </a:r>
                      <a:endParaRPr lang="en-US" sz="1800" dirty="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sr-Latn-RS" sz="2000" b="1" dirty="0" smtClean="0">
                          <a:highlight>
                            <a:srgbClr val="C0C0C0"/>
                          </a:highlight>
                          <a:latin typeface="Cambria" pitchFamily="18" charset="0"/>
                          <a:ea typeface="Cambria" pitchFamily="18" charset="0"/>
                          <a:cs typeface="Times New Roman"/>
                        </a:rPr>
                        <a:t>Sao Paulo</a:t>
                      </a:r>
                      <a:endParaRPr lang="en-US" sz="2000" dirty="0">
                        <a:latin typeface="Cambria" pitchFamily="18" charset="0"/>
                        <a:ea typeface="Cambria" pitchFamily="18" charset="0"/>
                        <a:cs typeface="Times New Roman"/>
                      </a:endParaRPr>
                    </a:p>
                    <a:p>
                      <a:pPr algn="ctr">
                        <a:lnSpc>
                          <a:spcPct val="115000"/>
                        </a:lnSpc>
                        <a:spcBef>
                          <a:spcPts val="600"/>
                        </a:spcBef>
                        <a:spcAft>
                          <a:spcPts val="600"/>
                        </a:spcAft>
                      </a:pPr>
                      <a:r>
                        <a:rPr lang="hr-HR" sz="1800" dirty="0">
                          <a:latin typeface="Cambria" pitchFamily="18" charset="0"/>
                          <a:ea typeface="Cambria" pitchFamily="18" charset="0"/>
                          <a:cs typeface="Times New Roman"/>
                        </a:rPr>
                        <a:t>21 846 507</a:t>
                      </a:r>
                      <a:endParaRPr lang="en-US" sz="1800" dirty="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sr-Latn-RS" sz="2000" b="1" dirty="0" smtClean="0">
                          <a:highlight>
                            <a:srgbClr val="C0C0C0"/>
                          </a:highlight>
                          <a:latin typeface="Cambria" pitchFamily="18" charset="0"/>
                          <a:ea typeface="Cambria" pitchFamily="18" charset="0"/>
                          <a:cs typeface="Times New Roman"/>
                        </a:rPr>
                        <a:t>Shanghai</a:t>
                      </a:r>
                      <a:endParaRPr lang="en-US" sz="2000" dirty="0">
                        <a:latin typeface="Cambria" pitchFamily="18" charset="0"/>
                        <a:ea typeface="Cambria" pitchFamily="18" charset="0"/>
                        <a:cs typeface="Times New Roman"/>
                      </a:endParaRPr>
                    </a:p>
                    <a:p>
                      <a:pPr algn="ctr">
                        <a:lnSpc>
                          <a:spcPct val="115000"/>
                        </a:lnSpc>
                        <a:spcBef>
                          <a:spcPts val="600"/>
                        </a:spcBef>
                        <a:spcAft>
                          <a:spcPts val="600"/>
                        </a:spcAft>
                      </a:pPr>
                      <a:r>
                        <a:rPr lang="hr-HR" sz="1800" dirty="0">
                          <a:latin typeface="Cambria" pitchFamily="18" charset="0"/>
                          <a:ea typeface="Cambria" pitchFamily="18" charset="0"/>
                          <a:cs typeface="Times New Roman"/>
                        </a:rPr>
                        <a:t>26 317 104</a:t>
                      </a:r>
                      <a:endParaRPr lang="en-US" sz="1800" dirty="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sr-Latn-RS" sz="2000" b="1" dirty="0" smtClean="0">
                          <a:highlight>
                            <a:srgbClr val="C0C0C0"/>
                          </a:highlight>
                          <a:latin typeface="Cambria" pitchFamily="18" charset="0"/>
                          <a:ea typeface="Cambria" pitchFamily="18" charset="0"/>
                          <a:cs typeface="Times New Roman"/>
                        </a:rPr>
                        <a:t>Delhi</a:t>
                      </a:r>
                      <a:endParaRPr lang="en-US" sz="2000" dirty="0">
                        <a:latin typeface="Cambria" pitchFamily="18" charset="0"/>
                        <a:ea typeface="Cambria" pitchFamily="18" charset="0"/>
                        <a:cs typeface="Times New Roman"/>
                      </a:endParaRPr>
                    </a:p>
                    <a:p>
                      <a:pPr algn="ctr">
                        <a:lnSpc>
                          <a:spcPct val="115000"/>
                        </a:lnSpc>
                        <a:spcBef>
                          <a:spcPts val="600"/>
                        </a:spcBef>
                        <a:spcAft>
                          <a:spcPts val="600"/>
                        </a:spcAft>
                      </a:pPr>
                      <a:r>
                        <a:rPr lang="hr-HR" sz="1800" dirty="0">
                          <a:latin typeface="Cambria" pitchFamily="18" charset="0"/>
                          <a:ea typeface="Cambria" pitchFamily="18" charset="0"/>
                          <a:cs typeface="Times New Roman"/>
                        </a:rPr>
                        <a:t>29 399 141</a:t>
                      </a:r>
                      <a:endParaRPr lang="en-US" sz="1800" dirty="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160">
                <a:tc>
                  <a:txBody>
                    <a:bodyPr/>
                    <a:lstStyle/>
                    <a:p>
                      <a:pPr algn="ctr">
                        <a:lnSpc>
                          <a:spcPct val="115000"/>
                        </a:lnSpc>
                        <a:spcBef>
                          <a:spcPts val="600"/>
                        </a:spcBef>
                        <a:spcAft>
                          <a:spcPts val="600"/>
                        </a:spcAft>
                      </a:pPr>
                      <a:r>
                        <a:rPr lang="sr-Latn-RS" sz="2000" b="1" dirty="0" smtClean="0">
                          <a:highlight>
                            <a:srgbClr val="C0C0C0"/>
                          </a:highlight>
                          <a:latin typeface="Cambria" pitchFamily="18" charset="0"/>
                          <a:ea typeface="Cambria" pitchFamily="18" charset="0"/>
                          <a:cs typeface="Times New Roman"/>
                        </a:rPr>
                        <a:t>Tokyo</a:t>
                      </a:r>
                      <a:endParaRPr lang="en-US" sz="2000" dirty="0">
                        <a:latin typeface="Cambria" pitchFamily="18" charset="0"/>
                        <a:ea typeface="Cambria" pitchFamily="18" charset="0"/>
                        <a:cs typeface="Times New Roman"/>
                      </a:endParaRPr>
                    </a:p>
                    <a:p>
                      <a:pPr algn="ctr">
                        <a:lnSpc>
                          <a:spcPct val="115000"/>
                        </a:lnSpc>
                        <a:spcBef>
                          <a:spcPts val="600"/>
                        </a:spcBef>
                        <a:spcAft>
                          <a:spcPts val="600"/>
                        </a:spcAft>
                      </a:pPr>
                      <a:r>
                        <a:rPr lang="hr-HR" sz="1800" dirty="0">
                          <a:latin typeface="Cambria" pitchFamily="18" charset="0"/>
                          <a:ea typeface="Cambria" pitchFamily="18" charset="0"/>
                          <a:cs typeface="Times New Roman"/>
                        </a:rPr>
                        <a:t>37 435 191</a:t>
                      </a:r>
                      <a:endParaRPr lang="en-US" sz="1800" dirty="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sr-Cyrl-RS" sz="2000" b="1" dirty="0" smtClean="0">
                          <a:highlight>
                            <a:srgbClr val="C0C0C0"/>
                          </a:highlight>
                          <a:latin typeface="Cambria" pitchFamily="18" charset="0"/>
                          <a:ea typeface="Cambria" pitchFamily="18" charset="0"/>
                          <a:cs typeface="Times New Roman"/>
                        </a:rPr>
                        <a:t>О</a:t>
                      </a:r>
                      <a:r>
                        <a:rPr lang="sr-Latn-RS" sz="2000" b="1" dirty="0" smtClean="0">
                          <a:highlight>
                            <a:srgbClr val="C0C0C0"/>
                          </a:highlight>
                          <a:latin typeface="Cambria" pitchFamily="18" charset="0"/>
                          <a:ea typeface="Cambria" pitchFamily="18" charset="0"/>
                          <a:cs typeface="Times New Roman"/>
                        </a:rPr>
                        <a:t>saka</a:t>
                      </a:r>
                      <a:endParaRPr lang="en-US" sz="2000" dirty="0">
                        <a:latin typeface="Cambria" pitchFamily="18" charset="0"/>
                        <a:ea typeface="Cambria" pitchFamily="18" charset="0"/>
                        <a:cs typeface="Times New Roman"/>
                      </a:endParaRPr>
                    </a:p>
                    <a:p>
                      <a:pPr algn="ctr">
                        <a:lnSpc>
                          <a:spcPct val="115000"/>
                        </a:lnSpc>
                        <a:spcBef>
                          <a:spcPts val="600"/>
                        </a:spcBef>
                        <a:spcAft>
                          <a:spcPts val="600"/>
                        </a:spcAft>
                      </a:pPr>
                      <a:r>
                        <a:rPr lang="hr-HR" sz="1800" dirty="0">
                          <a:latin typeface="Cambria" pitchFamily="18" charset="0"/>
                          <a:ea typeface="Cambria" pitchFamily="18" charset="0"/>
                          <a:cs typeface="Times New Roman"/>
                        </a:rPr>
                        <a:t>19 222 665</a:t>
                      </a:r>
                      <a:endParaRPr lang="en-US" sz="1800" dirty="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sr-Latn-RS" sz="2000" b="1" dirty="0" smtClean="0">
                          <a:highlight>
                            <a:srgbClr val="C0C0C0"/>
                          </a:highlight>
                          <a:latin typeface="Cambria" pitchFamily="18" charset="0"/>
                          <a:ea typeface="Cambria" pitchFamily="18" charset="0"/>
                          <a:cs typeface="Times New Roman"/>
                        </a:rPr>
                        <a:t>Cairo</a:t>
                      </a:r>
                      <a:endParaRPr lang="en-US" sz="2000" dirty="0">
                        <a:latin typeface="Cambria" pitchFamily="18" charset="0"/>
                        <a:ea typeface="Cambria" pitchFamily="18" charset="0"/>
                        <a:cs typeface="Times New Roman"/>
                      </a:endParaRPr>
                    </a:p>
                    <a:p>
                      <a:pPr algn="ctr">
                        <a:lnSpc>
                          <a:spcPct val="115000"/>
                        </a:lnSpc>
                        <a:spcBef>
                          <a:spcPts val="600"/>
                        </a:spcBef>
                        <a:spcAft>
                          <a:spcPts val="600"/>
                        </a:spcAft>
                      </a:pPr>
                      <a:r>
                        <a:rPr lang="hr-HR" sz="1800" dirty="0">
                          <a:latin typeface="Cambria" pitchFamily="18" charset="0"/>
                          <a:ea typeface="Cambria" pitchFamily="18" charset="0"/>
                          <a:cs typeface="Times New Roman"/>
                        </a:rPr>
                        <a:t>20 484 965</a:t>
                      </a:r>
                      <a:endParaRPr lang="en-US" sz="1800" dirty="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sr-Latn-RS" sz="2000" b="1" dirty="0" smtClean="0">
                          <a:highlight>
                            <a:srgbClr val="C0C0C0"/>
                          </a:highlight>
                          <a:latin typeface="Cambria" pitchFamily="18" charset="0"/>
                          <a:ea typeface="Cambria" pitchFamily="18" charset="0"/>
                          <a:cs typeface="Times New Roman"/>
                        </a:rPr>
                        <a:t>Dhaka</a:t>
                      </a:r>
                      <a:endParaRPr lang="en-US" sz="2000" dirty="0">
                        <a:latin typeface="Cambria" pitchFamily="18" charset="0"/>
                        <a:ea typeface="Cambria" pitchFamily="18" charset="0"/>
                        <a:cs typeface="Times New Roman"/>
                      </a:endParaRPr>
                    </a:p>
                    <a:p>
                      <a:pPr algn="ctr">
                        <a:lnSpc>
                          <a:spcPct val="115000"/>
                        </a:lnSpc>
                        <a:spcBef>
                          <a:spcPts val="600"/>
                        </a:spcBef>
                        <a:spcAft>
                          <a:spcPts val="600"/>
                        </a:spcAft>
                      </a:pPr>
                      <a:r>
                        <a:rPr lang="hr-HR" sz="1800" dirty="0">
                          <a:latin typeface="Cambria" pitchFamily="18" charset="0"/>
                          <a:ea typeface="Cambria" pitchFamily="18" charset="0"/>
                          <a:cs typeface="Times New Roman"/>
                        </a:rPr>
                        <a:t>20 283 552</a:t>
                      </a:r>
                      <a:endParaRPr lang="en-US" sz="1800" dirty="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sr-Latn-RS" sz="2000" b="1" dirty="0" smtClean="0">
                          <a:highlight>
                            <a:srgbClr val="C0C0C0"/>
                          </a:highlight>
                          <a:latin typeface="Cambria" pitchFamily="18" charset="0"/>
                          <a:ea typeface="Cambria" pitchFamily="18" charset="0"/>
                          <a:cs typeface="Times New Roman"/>
                        </a:rPr>
                        <a:t>Mexico</a:t>
                      </a:r>
                      <a:r>
                        <a:rPr lang="sr-Latn-RS" sz="2000" b="1" baseline="0" dirty="0" smtClean="0">
                          <a:highlight>
                            <a:srgbClr val="C0C0C0"/>
                          </a:highlight>
                          <a:latin typeface="Cambria" pitchFamily="18" charset="0"/>
                          <a:ea typeface="Cambria" pitchFamily="18" charset="0"/>
                          <a:cs typeface="Times New Roman"/>
                        </a:rPr>
                        <a:t> City</a:t>
                      </a:r>
                      <a:endParaRPr lang="en-US" sz="2000" dirty="0">
                        <a:latin typeface="Cambria" pitchFamily="18" charset="0"/>
                        <a:ea typeface="Cambria" pitchFamily="18" charset="0"/>
                        <a:cs typeface="Times New Roman"/>
                      </a:endParaRPr>
                    </a:p>
                    <a:p>
                      <a:pPr algn="ctr">
                        <a:lnSpc>
                          <a:spcPct val="115000"/>
                        </a:lnSpc>
                        <a:spcBef>
                          <a:spcPts val="600"/>
                        </a:spcBef>
                        <a:spcAft>
                          <a:spcPts val="600"/>
                        </a:spcAft>
                      </a:pPr>
                      <a:r>
                        <a:rPr lang="hr-HR" sz="1800" dirty="0">
                          <a:latin typeface="Cambria" pitchFamily="18" charset="0"/>
                          <a:ea typeface="Cambria" pitchFamily="18" charset="0"/>
                          <a:cs typeface="Times New Roman"/>
                        </a:rPr>
                        <a:t>21 671 908</a:t>
                      </a:r>
                      <a:endParaRPr lang="en-US" sz="1800" dirty="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76672"/>
            <a:ext cx="8229600" cy="1143000"/>
          </a:xfrm>
        </p:spPr>
        <p:txBody>
          <a:bodyPr/>
          <a:lstStyle/>
          <a:p>
            <a:pPr algn="l"/>
            <a:r>
              <a:rPr lang="en-US" sz="1600" dirty="0" smtClean="0">
                <a:latin typeface="Cambria" pitchFamily="18" charset="0"/>
                <a:ea typeface="Cambria" pitchFamily="18" charset="0"/>
              </a:rPr>
              <a:t>Based on the data you received, write the names of the cities in the table, but by ordering them by population from largest to smallest. In the field next to each city, draw a circle of the appropriate size (the smallest circle next to the name of the city with the least population).</a:t>
            </a:r>
          </a:p>
        </p:txBody>
      </p:sp>
      <p:graphicFrame>
        <p:nvGraphicFramePr>
          <p:cNvPr id="4" name="Table 3"/>
          <p:cNvGraphicFramePr>
            <a:graphicFrameLocks noGrp="1"/>
          </p:cNvGraphicFramePr>
          <p:nvPr/>
        </p:nvGraphicFramePr>
        <p:xfrm>
          <a:off x="683570" y="1772812"/>
          <a:ext cx="7848870" cy="4370338"/>
        </p:xfrm>
        <a:graphic>
          <a:graphicData uri="http://schemas.openxmlformats.org/drawingml/2006/table">
            <a:tbl>
              <a:tblPr/>
              <a:tblGrid>
                <a:gridCol w="843742"/>
                <a:gridCol w="1771560"/>
                <a:gridCol w="1307651"/>
                <a:gridCol w="1308639"/>
                <a:gridCol w="1308639"/>
                <a:gridCol w="1308639"/>
              </a:tblGrid>
              <a:tr h="936108">
                <a:tc>
                  <a:txBody>
                    <a:bodyPr/>
                    <a:lstStyle/>
                    <a:p>
                      <a:pPr algn="ctr">
                        <a:spcAft>
                          <a:spcPts val="0"/>
                        </a:spcAft>
                      </a:pPr>
                      <a:r>
                        <a:rPr lang="en-US" sz="1200" b="1" dirty="0">
                          <a:latin typeface="Cambria"/>
                          <a:ea typeface="Calibri"/>
                          <a:cs typeface="Times New Roman"/>
                        </a:rPr>
                        <a:t>Order</a:t>
                      </a:r>
                      <a:r>
                        <a:rPr lang="en-US" sz="1200" dirty="0">
                          <a:latin typeface="Cambria"/>
                          <a:ea typeface="Calibri"/>
                          <a:cs typeface="Times New Roman"/>
                        </a:rPr>
                        <a:t> </a:t>
                      </a:r>
                      <a:endParaRPr lang="en-US" sz="1600" dirty="0">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latin typeface="Cambria"/>
                          <a:ea typeface="Calibri"/>
                          <a:cs typeface="Times New Roman"/>
                        </a:rPr>
                        <a:t>Name of the city</a:t>
                      </a:r>
                      <a:r>
                        <a:rPr lang="en-US" sz="1600">
                          <a:latin typeface="Cambria"/>
                          <a:ea typeface="Calibri"/>
                          <a:cs typeface="Times New Roman"/>
                        </a:rPr>
                        <a:t> </a:t>
                      </a:r>
                      <a:endParaRPr lang="en-US" sz="1600">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latin typeface="Cambria"/>
                          <a:ea typeface="Calibri"/>
                          <a:cs typeface="Times New Roman"/>
                        </a:rPr>
                        <a:t>Population</a:t>
                      </a:r>
                      <a:r>
                        <a:rPr lang="en-US" sz="1600">
                          <a:latin typeface="Cambria"/>
                          <a:ea typeface="Calibri"/>
                          <a:cs typeface="Times New Roman"/>
                        </a:rPr>
                        <a:t> </a:t>
                      </a:r>
                      <a:endParaRPr lang="en-US" sz="1600">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latin typeface="Cambria"/>
                          <a:ea typeface="Calibri"/>
                          <a:cs typeface="Times New Roman"/>
                        </a:rPr>
                        <a:t>Draw a circle</a:t>
                      </a:r>
                      <a:r>
                        <a:rPr lang="en-US" sz="1600">
                          <a:latin typeface="Cambria"/>
                          <a:ea typeface="Calibri"/>
                          <a:cs typeface="Times New Roman"/>
                        </a:rPr>
                        <a:t> </a:t>
                      </a:r>
                      <a:endParaRPr lang="en-US" sz="1600">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latin typeface="Cambria"/>
                          <a:ea typeface="Calibri"/>
                          <a:cs typeface="Times New Roman"/>
                        </a:rPr>
                        <a:t>Country </a:t>
                      </a:r>
                      <a:r>
                        <a:rPr lang="en-US" sz="1600">
                          <a:latin typeface="Cambria"/>
                          <a:ea typeface="Calibri"/>
                          <a:cs typeface="Times New Roman"/>
                        </a:rPr>
                        <a:t> </a:t>
                      </a:r>
                      <a:endParaRPr lang="en-US" sz="1600">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latin typeface="Cambria"/>
                          <a:ea typeface="Calibri"/>
                          <a:cs typeface="Times New Roman"/>
                        </a:rPr>
                        <a:t>Continent</a:t>
                      </a:r>
                      <a:r>
                        <a:rPr lang="en-US" sz="1600" dirty="0">
                          <a:latin typeface="Cambria"/>
                          <a:ea typeface="Calibri"/>
                          <a:cs typeface="Times New Roman"/>
                        </a:rPr>
                        <a:t> </a:t>
                      </a:r>
                      <a:endParaRPr lang="en-US" sz="1600" dirty="0">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423">
                <a:tc>
                  <a:txBody>
                    <a:bodyPr/>
                    <a:lstStyle/>
                    <a:p>
                      <a:pPr algn="ctr">
                        <a:lnSpc>
                          <a:spcPct val="115000"/>
                        </a:lnSpc>
                        <a:spcAft>
                          <a:spcPts val="0"/>
                        </a:spcAft>
                      </a:pPr>
                      <a:r>
                        <a:rPr lang="hr-HR" sz="1400" dirty="0">
                          <a:latin typeface="Cambria" pitchFamily="18" charset="0"/>
                          <a:ea typeface="Cambria" pitchFamily="18" charset="0"/>
                          <a:cs typeface="Times New Roman"/>
                        </a:rPr>
                        <a:t>1.</a:t>
                      </a:r>
                      <a:endParaRPr lang="en-US" sz="1400" dirty="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sr-Latn-RS" sz="1600" b="1" dirty="0" smtClean="0">
                          <a:latin typeface="Cambria" pitchFamily="18" charset="0"/>
                          <a:ea typeface="Cambria" pitchFamily="18" charset="0"/>
                          <a:cs typeface="Times New Roman"/>
                        </a:rPr>
                        <a:t>Tokyo</a:t>
                      </a:r>
                      <a:endParaRPr lang="hr-HR" sz="1600" b="1" dirty="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600" kern="1200" dirty="0" smtClean="0">
                          <a:solidFill>
                            <a:schemeClr val="tx1"/>
                          </a:solidFill>
                          <a:latin typeface="Cambria" pitchFamily="18" charset="0"/>
                          <a:ea typeface="Cambria" pitchFamily="18" charset="0"/>
                          <a:cs typeface="+mn-cs"/>
                        </a:rPr>
                        <a:t>37 435 191</a:t>
                      </a:r>
                      <a:endParaRPr lang="hr-HR" sz="1200" dirty="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hr-HR" sz="140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hr-HR" sz="1400" dirty="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hr-HR" sz="1400" dirty="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423">
                <a:tc>
                  <a:txBody>
                    <a:bodyPr/>
                    <a:lstStyle/>
                    <a:p>
                      <a:pPr algn="ctr">
                        <a:lnSpc>
                          <a:spcPct val="115000"/>
                        </a:lnSpc>
                        <a:spcAft>
                          <a:spcPts val="0"/>
                        </a:spcAft>
                      </a:pPr>
                      <a:r>
                        <a:rPr lang="hr-HR" sz="1400" dirty="0">
                          <a:latin typeface="Cambria" pitchFamily="18" charset="0"/>
                          <a:ea typeface="Cambria" pitchFamily="18" charset="0"/>
                          <a:cs typeface="Times New Roman"/>
                        </a:rPr>
                        <a:t>2.</a:t>
                      </a:r>
                      <a:endParaRPr lang="en-US" sz="1400" dirty="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sr-Latn-RS" sz="1600" b="1" dirty="0" smtClean="0">
                          <a:latin typeface="Cambria" pitchFamily="18" charset="0"/>
                          <a:ea typeface="Cambria" pitchFamily="18" charset="0"/>
                          <a:cs typeface="Times New Roman"/>
                        </a:rPr>
                        <a:t>Delhi</a:t>
                      </a:r>
                      <a:endParaRPr lang="hr-HR" sz="1600" b="1" dirty="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600" kern="1200" dirty="0" smtClean="0">
                          <a:solidFill>
                            <a:schemeClr val="tx1"/>
                          </a:solidFill>
                          <a:latin typeface="Cambria" pitchFamily="18" charset="0"/>
                          <a:ea typeface="Cambria" pitchFamily="18" charset="0"/>
                          <a:cs typeface="+mn-cs"/>
                        </a:rPr>
                        <a:t>29 399 141</a:t>
                      </a:r>
                      <a:endParaRPr lang="hr-HR" sz="1200" dirty="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hr-HR" sz="140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hr-HR" sz="140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hr-HR" sz="140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423">
                <a:tc>
                  <a:txBody>
                    <a:bodyPr/>
                    <a:lstStyle/>
                    <a:p>
                      <a:pPr algn="ctr">
                        <a:lnSpc>
                          <a:spcPct val="115000"/>
                        </a:lnSpc>
                        <a:spcAft>
                          <a:spcPts val="0"/>
                        </a:spcAft>
                      </a:pPr>
                      <a:r>
                        <a:rPr lang="hr-HR" sz="1400" dirty="0">
                          <a:latin typeface="Cambria" pitchFamily="18" charset="0"/>
                          <a:ea typeface="Cambria" pitchFamily="18" charset="0"/>
                          <a:cs typeface="Times New Roman"/>
                        </a:rPr>
                        <a:t>3.</a:t>
                      </a:r>
                      <a:endParaRPr lang="en-US" sz="1400" dirty="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sr-Latn-RS" sz="1600" b="1" dirty="0" smtClean="0">
                          <a:latin typeface="Cambria" pitchFamily="18" charset="0"/>
                          <a:ea typeface="Cambria" pitchFamily="18" charset="0"/>
                          <a:cs typeface="Times New Roman"/>
                        </a:rPr>
                        <a:t>Shanghai</a:t>
                      </a:r>
                      <a:endParaRPr lang="hr-HR" sz="1600" b="1" dirty="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600" kern="1200" dirty="0" smtClean="0">
                          <a:solidFill>
                            <a:schemeClr val="tx1"/>
                          </a:solidFill>
                          <a:latin typeface="Cambria" pitchFamily="18" charset="0"/>
                          <a:ea typeface="Cambria" pitchFamily="18" charset="0"/>
                          <a:cs typeface="+mn-cs"/>
                        </a:rPr>
                        <a:t>26 317 104</a:t>
                      </a:r>
                      <a:endParaRPr lang="hr-HR" sz="1200" dirty="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hr-HR" sz="140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hr-HR" sz="140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hr-HR" sz="140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423">
                <a:tc>
                  <a:txBody>
                    <a:bodyPr/>
                    <a:lstStyle/>
                    <a:p>
                      <a:pPr algn="ctr">
                        <a:lnSpc>
                          <a:spcPct val="115000"/>
                        </a:lnSpc>
                        <a:spcAft>
                          <a:spcPts val="0"/>
                        </a:spcAft>
                      </a:pPr>
                      <a:r>
                        <a:rPr lang="hr-HR" sz="1400" dirty="0">
                          <a:latin typeface="Cambria" pitchFamily="18" charset="0"/>
                          <a:ea typeface="Cambria" pitchFamily="18" charset="0"/>
                          <a:cs typeface="Times New Roman"/>
                        </a:rPr>
                        <a:t>4.</a:t>
                      </a:r>
                      <a:endParaRPr lang="en-US" sz="1400" dirty="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sr-Latn-RS" sz="1600" b="1" dirty="0" smtClean="0">
                          <a:latin typeface="Cambria" pitchFamily="18" charset="0"/>
                          <a:ea typeface="Cambria" pitchFamily="18" charset="0"/>
                          <a:cs typeface="Times New Roman"/>
                        </a:rPr>
                        <a:t>Sao Paulo</a:t>
                      </a:r>
                      <a:endParaRPr lang="hr-HR" sz="1600" b="1" dirty="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600" kern="1200" dirty="0" smtClean="0">
                          <a:solidFill>
                            <a:schemeClr val="tx1"/>
                          </a:solidFill>
                          <a:latin typeface="Cambria" pitchFamily="18" charset="0"/>
                          <a:ea typeface="Cambria" pitchFamily="18" charset="0"/>
                          <a:cs typeface="+mn-cs"/>
                        </a:rPr>
                        <a:t>21 846 507</a:t>
                      </a:r>
                      <a:endParaRPr lang="hr-HR" sz="1200" dirty="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hr-HR" sz="140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hr-HR" sz="140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hr-HR" sz="140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423">
                <a:tc>
                  <a:txBody>
                    <a:bodyPr/>
                    <a:lstStyle/>
                    <a:p>
                      <a:pPr algn="ctr">
                        <a:lnSpc>
                          <a:spcPct val="115000"/>
                        </a:lnSpc>
                        <a:spcAft>
                          <a:spcPts val="0"/>
                        </a:spcAft>
                      </a:pPr>
                      <a:r>
                        <a:rPr lang="hr-HR" sz="1400" dirty="0">
                          <a:latin typeface="Cambria" pitchFamily="18" charset="0"/>
                          <a:ea typeface="Cambria" pitchFamily="18" charset="0"/>
                          <a:cs typeface="Times New Roman"/>
                        </a:rPr>
                        <a:t>5.</a:t>
                      </a:r>
                      <a:endParaRPr lang="en-US" sz="1400" dirty="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sr-Latn-RS" sz="1600" b="1" dirty="0" smtClean="0">
                          <a:latin typeface="Cambria" pitchFamily="18" charset="0"/>
                          <a:ea typeface="Cambria" pitchFamily="18" charset="0"/>
                          <a:cs typeface="Times New Roman"/>
                        </a:rPr>
                        <a:t>Mexico City</a:t>
                      </a:r>
                      <a:endParaRPr lang="hr-HR" sz="1600" b="1" dirty="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600" kern="1200" dirty="0" smtClean="0">
                          <a:solidFill>
                            <a:schemeClr val="tx1"/>
                          </a:solidFill>
                          <a:latin typeface="Cambria" pitchFamily="18" charset="0"/>
                          <a:ea typeface="Cambria" pitchFamily="18" charset="0"/>
                          <a:cs typeface="+mn-cs"/>
                        </a:rPr>
                        <a:t>21 671 908</a:t>
                      </a:r>
                      <a:endParaRPr lang="hr-HR" sz="1200" dirty="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hr-HR" sz="140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hr-HR" sz="140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hr-HR" sz="140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423">
                <a:tc>
                  <a:txBody>
                    <a:bodyPr/>
                    <a:lstStyle/>
                    <a:p>
                      <a:pPr algn="ctr">
                        <a:lnSpc>
                          <a:spcPct val="115000"/>
                        </a:lnSpc>
                        <a:spcAft>
                          <a:spcPts val="0"/>
                        </a:spcAft>
                      </a:pPr>
                      <a:r>
                        <a:rPr lang="hr-HR" sz="1400" dirty="0">
                          <a:latin typeface="Cambria" pitchFamily="18" charset="0"/>
                          <a:ea typeface="Cambria" pitchFamily="18" charset="0"/>
                          <a:cs typeface="Times New Roman"/>
                        </a:rPr>
                        <a:t>6.</a:t>
                      </a:r>
                      <a:endParaRPr lang="en-US" sz="1400" dirty="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sr-Latn-RS" sz="1600" b="1" dirty="0" smtClean="0">
                          <a:latin typeface="Cambria" pitchFamily="18" charset="0"/>
                          <a:ea typeface="Cambria" pitchFamily="18" charset="0"/>
                          <a:cs typeface="Times New Roman"/>
                        </a:rPr>
                        <a:t>Cairo</a:t>
                      </a:r>
                      <a:endParaRPr lang="hr-HR" sz="1600" b="1" dirty="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600" kern="1200" dirty="0" smtClean="0">
                          <a:solidFill>
                            <a:schemeClr val="tx1"/>
                          </a:solidFill>
                          <a:latin typeface="Cambria" pitchFamily="18" charset="0"/>
                          <a:ea typeface="Cambria" pitchFamily="18" charset="0"/>
                          <a:cs typeface="+mn-cs"/>
                        </a:rPr>
                        <a:t>20 484 965</a:t>
                      </a:r>
                      <a:endParaRPr lang="hr-HR" sz="1200" dirty="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hr-HR" sz="140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hr-HR" sz="140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hr-HR" sz="140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423">
                <a:tc>
                  <a:txBody>
                    <a:bodyPr/>
                    <a:lstStyle/>
                    <a:p>
                      <a:pPr algn="ctr">
                        <a:lnSpc>
                          <a:spcPct val="115000"/>
                        </a:lnSpc>
                        <a:spcAft>
                          <a:spcPts val="0"/>
                        </a:spcAft>
                      </a:pPr>
                      <a:r>
                        <a:rPr lang="hr-HR" sz="1400" dirty="0">
                          <a:latin typeface="Cambria" pitchFamily="18" charset="0"/>
                          <a:ea typeface="Cambria" pitchFamily="18" charset="0"/>
                          <a:cs typeface="Times New Roman"/>
                        </a:rPr>
                        <a:t>7.</a:t>
                      </a:r>
                      <a:endParaRPr lang="en-US" sz="1400" dirty="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sr-Latn-RS" sz="1600" b="1" dirty="0" smtClean="0">
                          <a:latin typeface="Cambria" pitchFamily="18" charset="0"/>
                          <a:ea typeface="Cambria" pitchFamily="18" charset="0"/>
                          <a:cs typeface="Times New Roman"/>
                        </a:rPr>
                        <a:t>Dhaka</a:t>
                      </a:r>
                      <a:endParaRPr lang="hr-HR" sz="1600" b="1" dirty="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600" kern="1200" dirty="0" smtClean="0">
                          <a:solidFill>
                            <a:schemeClr val="tx1"/>
                          </a:solidFill>
                          <a:latin typeface="Cambria" pitchFamily="18" charset="0"/>
                          <a:ea typeface="Cambria" pitchFamily="18" charset="0"/>
                          <a:cs typeface="+mn-cs"/>
                        </a:rPr>
                        <a:t>20 283 552</a:t>
                      </a:r>
                      <a:endParaRPr lang="hr-HR" sz="1200" dirty="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hr-HR" sz="140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hr-HR" sz="140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hr-HR" sz="140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423">
                <a:tc>
                  <a:txBody>
                    <a:bodyPr/>
                    <a:lstStyle/>
                    <a:p>
                      <a:pPr algn="ctr">
                        <a:lnSpc>
                          <a:spcPct val="115000"/>
                        </a:lnSpc>
                        <a:spcAft>
                          <a:spcPts val="0"/>
                        </a:spcAft>
                      </a:pPr>
                      <a:r>
                        <a:rPr lang="hr-HR" sz="1400" dirty="0">
                          <a:latin typeface="Cambria" pitchFamily="18" charset="0"/>
                          <a:ea typeface="Cambria" pitchFamily="18" charset="0"/>
                          <a:cs typeface="Times New Roman"/>
                        </a:rPr>
                        <a:t>8.</a:t>
                      </a:r>
                      <a:endParaRPr lang="en-US" sz="1400" dirty="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sr-Cyrl-RS" sz="1600" b="1" dirty="0" smtClean="0">
                          <a:latin typeface="Cambria" pitchFamily="18" charset="0"/>
                          <a:ea typeface="Cambria" pitchFamily="18" charset="0"/>
                          <a:cs typeface="Times New Roman"/>
                        </a:rPr>
                        <a:t>М</a:t>
                      </a:r>
                      <a:r>
                        <a:rPr lang="sr-Latn-RS" sz="1600" b="1" dirty="0" smtClean="0">
                          <a:latin typeface="Cambria" pitchFamily="18" charset="0"/>
                          <a:ea typeface="Cambria" pitchFamily="18" charset="0"/>
                          <a:cs typeface="Times New Roman"/>
                        </a:rPr>
                        <a:t>umbai</a:t>
                      </a:r>
                      <a:endParaRPr lang="hr-HR" sz="1600" b="1" dirty="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600" kern="1200" dirty="0" smtClean="0">
                          <a:solidFill>
                            <a:schemeClr val="tx1"/>
                          </a:solidFill>
                          <a:latin typeface="Cambria" pitchFamily="18" charset="0"/>
                          <a:ea typeface="Cambria" pitchFamily="18" charset="0"/>
                          <a:cs typeface="+mn-cs"/>
                        </a:rPr>
                        <a:t>20 185 064</a:t>
                      </a:r>
                      <a:endParaRPr lang="hr-HR" sz="1200" dirty="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hr-HR" sz="140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hr-HR" sz="140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hr-HR" sz="140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423">
                <a:tc>
                  <a:txBody>
                    <a:bodyPr/>
                    <a:lstStyle/>
                    <a:p>
                      <a:pPr algn="ctr">
                        <a:lnSpc>
                          <a:spcPct val="115000"/>
                        </a:lnSpc>
                        <a:spcAft>
                          <a:spcPts val="0"/>
                        </a:spcAft>
                      </a:pPr>
                      <a:r>
                        <a:rPr lang="hr-HR" sz="1400" dirty="0">
                          <a:latin typeface="Cambria" pitchFamily="18" charset="0"/>
                          <a:ea typeface="Cambria" pitchFamily="18" charset="0"/>
                          <a:cs typeface="Times New Roman"/>
                        </a:rPr>
                        <a:t>9.</a:t>
                      </a:r>
                      <a:endParaRPr lang="en-US" sz="1400" dirty="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sr-Latn-RS" sz="1600" b="1" dirty="0" smtClean="0">
                          <a:latin typeface="Cambria" pitchFamily="18" charset="0"/>
                          <a:ea typeface="Cambria" pitchFamily="18" charset="0"/>
                          <a:cs typeface="Times New Roman"/>
                        </a:rPr>
                        <a:t>Beijing</a:t>
                      </a:r>
                      <a:endParaRPr lang="hr-HR" sz="1600" b="1" dirty="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600" kern="1200" dirty="0" smtClean="0">
                          <a:solidFill>
                            <a:schemeClr val="tx1"/>
                          </a:solidFill>
                          <a:latin typeface="Cambria" pitchFamily="18" charset="0"/>
                          <a:ea typeface="Cambria" pitchFamily="18" charset="0"/>
                          <a:cs typeface="+mn-cs"/>
                        </a:rPr>
                        <a:t>20 035 455</a:t>
                      </a:r>
                      <a:endParaRPr lang="hr-HR" sz="1200" dirty="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hr-HR" sz="140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hr-HR" sz="140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hr-HR" sz="140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423">
                <a:tc>
                  <a:txBody>
                    <a:bodyPr/>
                    <a:lstStyle/>
                    <a:p>
                      <a:pPr algn="ctr">
                        <a:lnSpc>
                          <a:spcPct val="115000"/>
                        </a:lnSpc>
                        <a:spcAft>
                          <a:spcPts val="0"/>
                        </a:spcAft>
                      </a:pPr>
                      <a:r>
                        <a:rPr lang="hr-HR" sz="1400" dirty="0">
                          <a:latin typeface="Cambria" pitchFamily="18" charset="0"/>
                          <a:ea typeface="Cambria" pitchFamily="18" charset="0"/>
                          <a:cs typeface="Times New Roman"/>
                        </a:rPr>
                        <a:t>10.</a:t>
                      </a:r>
                      <a:endParaRPr lang="en-US" sz="1400" dirty="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sr-Latn-RS" sz="1600" b="1" smtClean="0">
                          <a:latin typeface="Cambria" pitchFamily="18" charset="0"/>
                          <a:ea typeface="Cambria" pitchFamily="18" charset="0"/>
                          <a:cs typeface="Times New Roman"/>
                        </a:rPr>
                        <a:t>Osaka</a:t>
                      </a:r>
                      <a:endParaRPr lang="hr-HR" sz="1600" b="1" dirty="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600" kern="1200" dirty="0" smtClean="0">
                          <a:solidFill>
                            <a:schemeClr val="tx1"/>
                          </a:solidFill>
                          <a:latin typeface="Cambria" pitchFamily="18" charset="0"/>
                          <a:ea typeface="Cambria" pitchFamily="18" charset="0"/>
                          <a:cs typeface="+mn-cs"/>
                        </a:rPr>
                        <a:t>19 222 665</a:t>
                      </a:r>
                      <a:endParaRPr lang="hr-HR" sz="1200" dirty="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hr-HR" sz="140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hr-HR" sz="140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hr-HR" sz="1400" dirty="0">
                        <a:latin typeface="Cambria" pitchFamily="18" charset="0"/>
                        <a:ea typeface="Cambria"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e2">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07B458E19C89449AF5522DEF9AC583" ma:contentTypeVersion="34" ma:contentTypeDescription="Create a new document." ma:contentTypeScope="" ma:versionID="7bafc66a223f216176c22d9cb33acbac">
  <xsd:schema xmlns:xsd="http://www.w3.org/2001/XMLSchema" xmlns:xs="http://www.w3.org/2001/XMLSchema" xmlns:p="http://schemas.microsoft.com/office/2006/metadata/properties" xmlns:ns2="a6ab76a3-83c0-4fd1-9310-8277f7fcc0cb" xmlns:ns3="33cac09c-2c1a-407f-8c9b-9ce7a0c840ce" targetNamespace="http://schemas.microsoft.com/office/2006/metadata/properties" ma:root="true" ma:fieldsID="f26140d19350d16f16d0c2c4ccff2350" ns2:_="" ns3:_="">
    <xsd:import namespace="a6ab76a3-83c0-4fd1-9310-8277f7fcc0cb"/>
    <xsd:import namespace="33cac09c-2c1a-407f-8c9b-9ce7a0c840ce"/>
    <xsd:element name="properties">
      <xsd:complexType>
        <xsd:sequence>
          <xsd:element name="documentManagement">
            <xsd:complexType>
              <xsd:all>
                <xsd:element ref="ns2:MediaServiceMetadata" minOccurs="0"/>
                <xsd:element ref="ns2:MediaServiceFastMetadata"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Teams_Channel_Section_Locatio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ab76a3-83c0-4fd1-9310-8277f7fcc0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NotebookType" ma:index="10" nillable="true" ma:displayName="Notebook Type" ma:internalName="NotebookType">
      <xsd:simpleType>
        <xsd:restriction base="dms:Text"/>
      </xsd:simpleType>
    </xsd:element>
    <xsd:element name="FolderType" ma:index="11" nillable="true" ma:displayName="Folder Type" ma:internalName="FolderType">
      <xsd:simpleType>
        <xsd:restriction base="dms:Text"/>
      </xsd:simpleType>
    </xsd:element>
    <xsd:element name="CultureName" ma:index="12" nillable="true" ma:displayName="Culture Name" ma:internalName="CultureName">
      <xsd:simpleType>
        <xsd:restriction base="dms:Text"/>
      </xsd:simpleType>
    </xsd:element>
    <xsd:element name="AppVersion" ma:index="13" nillable="true" ma:displayName="App Version" ma:internalName="AppVersion">
      <xsd:simpleType>
        <xsd:restriction base="dms:Text"/>
      </xsd:simpleType>
    </xsd:element>
    <xsd:element name="TeamsChannelId" ma:index="14" nillable="true" ma:displayName="Teams Channel Id" ma:internalName="TeamsChannelId">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6" nillable="true" ma:displayName="Math Settings" ma:internalName="Math_Settings">
      <xsd:simpleType>
        <xsd:restriction base="dms:Text"/>
      </xsd:simpleType>
    </xsd:element>
    <xsd:element name="DefaultSectionNames" ma:index="17" nillable="true" ma:displayName="Default Section Names" ma:internalName="DefaultSectionNames">
      <xsd:simpleType>
        <xsd:restriction base="dms:Note">
          <xsd:maxLength value="255"/>
        </xsd:restriction>
      </xsd:simpleType>
    </xsd:element>
    <xsd:element name="Templates" ma:index="18" nillable="true" ma:displayName="Templates" ma:internalName="Templates">
      <xsd:simpleType>
        <xsd:restriction base="dms:Note">
          <xsd:maxLength value="255"/>
        </xsd:restriction>
      </xsd:simpleType>
    </xsd:element>
    <xsd:element name="Leaders" ma:index="19"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20"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21"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2" nillable="true" ma:displayName="Distribution Groups" ma:internalName="Distribution_Groups">
      <xsd:simpleType>
        <xsd:restriction base="dms:Note">
          <xsd:maxLength value="255"/>
        </xsd:restriction>
      </xsd:simpleType>
    </xsd:element>
    <xsd:element name="LMS_Mappings" ma:index="23" nillable="true" ma:displayName="LMS Mappings" ma:internalName="LMS_Mappings">
      <xsd:simpleType>
        <xsd:restriction base="dms:Note">
          <xsd:maxLength value="255"/>
        </xsd:restriction>
      </xsd:simpleType>
    </xsd:element>
    <xsd:element name="Invited_Leaders" ma:index="24" nillable="true" ma:displayName="Invited Leaders" ma:internalName="Invited_Leaders">
      <xsd:simpleType>
        <xsd:restriction base="dms:Note">
          <xsd:maxLength value="255"/>
        </xsd:restriction>
      </xsd:simpleType>
    </xsd:element>
    <xsd:element name="Invited_Members" ma:index="25" nillable="true" ma:displayName="Invited Members" ma:internalName="Invited_Members">
      <xsd:simpleType>
        <xsd:restriction base="dms:Note">
          <xsd:maxLength value="255"/>
        </xsd:restriction>
      </xsd:simpleType>
    </xsd:element>
    <xsd:element name="Self_Registration_Enabled" ma:index="26" nillable="true" ma:displayName="Self Registration Enabled" ma:internalName="Self_Registration_Enabled">
      <xsd:simpleType>
        <xsd:restriction base="dms:Boolean"/>
      </xsd:simpleType>
    </xsd:element>
    <xsd:element name="Has_Leaders_Only_SectionGroup" ma:index="27" nillable="true" ma:displayName="Has Leaders Only SectionGroup" ma:internalName="Has_Leaders_Only_SectionGroup">
      <xsd:simpleType>
        <xsd:restriction base="dms:Boolean"/>
      </xsd:simpleType>
    </xsd:element>
    <xsd:element name="Is_Collaboration_Space_Locked" ma:index="28" nillable="true" ma:displayName="Is Collaboration Space Locked" ma:internalName="Is_Collaboration_Space_Locked">
      <xsd:simpleType>
        <xsd:restriction base="dms:Boolean"/>
      </xsd:simpleType>
    </xsd:element>
    <xsd:element name="IsNotebookLocked" ma:index="29" nillable="true" ma:displayName="Is Notebook Locked" ma:internalName="IsNotebookLocked">
      <xsd:simpleType>
        <xsd:restriction base="dms:Boolean"/>
      </xsd:simpleType>
    </xsd:element>
    <xsd:element name="Teams_Channel_Section_Location" ma:index="30" nillable="true" ma:displayName="Teams Channel Section Location" ma:internalName="Teams_Channel_Section_Location">
      <xsd:simpleType>
        <xsd:restriction base="dms:Text"/>
      </xsd:simpleType>
    </xsd:element>
    <xsd:element name="MediaServiceAutoTags" ma:index="31" nillable="true" ma:displayName="Tags" ma:internalName="MediaServiceAutoTags"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AutoKeyPoints" ma:index="35" nillable="true" ma:displayName="MediaServiceAutoKeyPoints" ma:hidden="true" ma:internalName="MediaServiceAutoKeyPoints" ma:readOnly="true">
      <xsd:simpleType>
        <xsd:restriction base="dms:Note"/>
      </xsd:simpleType>
    </xsd:element>
    <xsd:element name="MediaServiceKeyPoints" ma:index="36" nillable="true" ma:displayName="KeyPoints" ma:internalName="MediaServiceKeyPoints" ma:readOnly="true">
      <xsd:simpleType>
        <xsd:restriction base="dms:Note">
          <xsd:maxLength value="255"/>
        </xsd:restriction>
      </xsd:simpleType>
    </xsd:element>
    <xsd:element name="MediaServiceDateTaken" ma:index="37" nillable="true" ma:displayName="MediaServiceDateTaken" ma:hidden="true" ma:internalName="MediaServiceDateTaken" ma:readOnly="true">
      <xsd:simpleType>
        <xsd:restriction base="dms:Text"/>
      </xsd:simpleType>
    </xsd:element>
    <xsd:element name="MediaServiceLocation" ma:index="38" nillable="true" ma:displayName="Location" ma:internalName="MediaServiceLocation" ma:readOnly="true">
      <xsd:simpleType>
        <xsd:restriction base="dms:Text"/>
      </xsd:simpleType>
    </xsd:element>
    <xsd:element name="lcf76f155ced4ddcb4097134ff3c332f" ma:index="40" nillable="true" ma:taxonomy="true" ma:internalName="lcf76f155ced4ddcb4097134ff3c332f" ma:taxonomyFieldName="MediaServiceImageTags" ma:displayName="Image Tags" ma:readOnly="false" ma:fieldId="{5cf76f15-5ced-4ddc-b409-7134ff3c332f}" ma:taxonomyMulti="true" ma:sspId="53f066e4-20f1-4365-b709-2cd703fcea3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3cac09c-2c1a-407f-8c9b-9ce7a0c840ce" elementFormDefault="qualified">
    <xsd:import namespace="http://schemas.microsoft.com/office/2006/documentManagement/types"/>
    <xsd:import namespace="http://schemas.microsoft.com/office/infopath/2007/PartnerControls"/>
    <xsd:element name="TaxCatchAll" ma:index="41" nillable="true" ma:displayName="Taxonomy Catch All Column" ma:hidden="true" ma:list="{d05b20f0-125a-4585-9cbf-e7327c2c75c0}" ma:internalName="TaxCatchAll" ma:showField="CatchAllData" ma:web="33cac09c-2c1a-407f-8c9b-9ce7a0c840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elf_Registration_Enabled xmlns="a6ab76a3-83c0-4fd1-9310-8277f7fcc0cb" xsi:nil="true"/>
    <LMS_Mappings xmlns="a6ab76a3-83c0-4fd1-9310-8277f7fcc0cb" xsi:nil="true"/>
    <Teams_Channel_Section_Location xmlns="a6ab76a3-83c0-4fd1-9310-8277f7fcc0cb" xsi:nil="true"/>
    <Math_Settings xmlns="a6ab76a3-83c0-4fd1-9310-8277f7fcc0cb" xsi:nil="true"/>
    <AppVersion xmlns="a6ab76a3-83c0-4fd1-9310-8277f7fcc0cb" xsi:nil="true"/>
    <Invited_Leaders xmlns="a6ab76a3-83c0-4fd1-9310-8277f7fcc0cb" xsi:nil="true"/>
    <Invited_Members xmlns="a6ab76a3-83c0-4fd1-9310-8277f7fcc0cb" xsi:nil="true"/>
    <TaxCatchAll xmlns="33cac09c-2c1a-407f-8c9b-9ce7a0c840ce" xsi:nil="true"/>
    <Templates xmlns="a6ab76a3-83c0-4fd1-9310-8277f7fcc0cb" xsi:nil="true"/>
    <Has_Leaders_Only_SectionGroup xmlns="a6ab76a3-83c0-4fd1-9310-8277f7fcc0cb" xsi:nil="true"/>
    <Distribution_Groups xmlns="a6ab76a3-83c0-4fd1-9310-8277f7fcc0cb" xsi:nil="true"/>
    <TeamsChannelId xmlns="a6ab76a3-83c0-4fd1-9310-8277f7fcc0cb" xsi:nil="true"/>
    <CultureName xmlns="a6ab76a3-83c0-4fd1-9310-8277f7fcc0cb" xsi:nil="true"/>
    <Owner xmlns="a6ab76a3-83c0-4fd1-9310-8277f7fcc0cb">
      <UserInfo>
        <DisplayName/>
        <AccountId xsi:nil="true"/>
        <AccountType/>
      </UserInfo>
    </Owner>
    <Leaders xmlns="a6ab76a3-83c0-4fd1-9310-8277f7fcc0cb">
      <UserInfo>
        <DisplayName/>
        <AccountId xsi:nil="true"/>
        <AccountType/>
      </UserInfo>
    </Leaders>
    <IsNotebookLocked xmlns="a6ab76a3-83c0-4fd1-9310-8277f7fcc0cb" xsi:nil="true"/>
    <DefaultSectionNames xmlns="a6ab76a3-83c0-4fd1-9310-8277f7fcc0cb" xsi:nil="true"/>
    <Is_Collaboration_Space_Locked xmlns="a6ab76a3-83c0-4fd1-9310-8277f7fcc0cb" xsi:nil="true"/>
    <Members xmlns="a6ab76a3-83c0-4fd1-9310-8277f7fcc0cb">
      <UserInfo>
        <DisplayName/>
        <AccountId xsi:nil="true"/>
        <AccountType/>
      </UserInfo>
    </Members>
    <Member_Groups xmlns="a6ab76a3-83c0-4fd1-9310-8277f7fcc0cb">
      <UserInfo>
        <DisplayName/>
        <AccountId xsi:nil="true"/>
        <AccountType/>
      </UserInfo>
    </Member_Groups>
    <NotebookType xmlns="a6ab76a3-83c0-4fd1-9310-8277f7fcc0cb" xsi:nil="true"/>
    <FolderType xmlns="a6ab76a3-83c0-4fd1-9310-8277f7fcc0cb" xsi:nil="true"/>
    <lcf76f155ced4ddcb4097134ff3c332f xmlns="a6ab76a3-83c0-4fd1-9310-8277f7fcc0c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95512CE-CC05-4B9F-B0FF-7EEA9FBE67CB}"/>
</file>

<file path=customXml/itemProps2.xml><?xml version="1.0" encoding="utf-8"?>
<ds:datastoreItem xmlns:ds="http://schemas.openxmlformats.org/officeDocument/2006/customXml" ds:itemID="{7799D296-739C-4A39-8F6D-F93E68197D08}"/>
</file>

<file path=customXml/itemProps3.xml><?xml version="1.0" encoding="utf-8"?>
<ds:datastoreItem xmlns:ds="http://schemas.openxmlformats.org/officeDocument/2006/customXml" ds:itemID="{4D99743F-15B2-41DD-8E5A-0C8953F6DC6B}"/>
</file>

<file path=docProps/app.xml><?xml version="1.0" encoding="utf-8"?>
<Properties xmlns="http://schemas.openxmlformats.org/officeDocument/2006/extended-properties" xmlns:vt="http://schemas.openxmlformats.org/officeDocument/2006/docPropsVTypes">
  <Template>Theme2</Template>
  <TotalTime>377</TotalTime>
  <Words>344</Words>
  <Application>Microsoft Office PowerPoint</Application>
  <PresentationFormat>On-screen Show (4:3)</PresentationFormat>
  <Paragraphs>93</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Theme2</vt:lpstr>
      <vt:lpstr>How is Belgrade growing? </vt:lpstr>
      <vt:lpstr>Do you know what is the Census?</vt:lpstr>
      <vt:lpstr>Does Serbia's population grow or decline annually?  </vt:lpstr>
      <vt:lpstr>Which Serbian city has the largest population? </vt:lpstr>
      <vt:lpstr>How many people lived in Belgrade in 2021?</vt:lpstr>
      <vt:lpstr>Which city in the world has the largest population, do you know?  </vt:lpstr>
      <vt:lpstr>Based on the data you received, write the names of the cities in the table, but by ordering them by population from largest to smallest. In the field next to each city, draw a circle of the appropriate size (the smallest circle next to the name of the city with the least population).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ИСТОРИЈСКА ДЕМОГРАФИЈА  “Темпо ефекат и транзиција фертилитета”</dc:title>
  <dc:creator>Milica</dc:creator>
  <cp:lastModifiedBy>R</cp:lastModifiedBy>
  <cp:revision>64</cp:revision>
  <dcterms:created xsi:type="dcterms:W3CDTF">2017-04-09T16:45:56Z</dcterms:created>
  <dcterms:modified xsi:type="dcterms:W3CDTF">2022-10-15T19:53:31Z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0x0101006307B458E19C89449AF5522DEF9AC583</vt:lpwstr>
  </property>
</Properties>
</file>