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E9AD"/>
    <a:srgbClr val="99FFCC"/>
    <a:srgbClr val="CCFFCC"/>
    <a:srgbClr val="FF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EFAB9-957D-4F4D-A472-4ED16FEE842F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8E68-3DE7-4A72-BAE9-B158B9581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668A09A-0759-49B7-A9C4-7AC76B524D1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1AB67E-764B-4414-96FE-03FDE3000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448272"/>
          </a:xfrm>
        </p:spPr>
        <p:txBody>
          <a:bodyPr/>
          <a:lstStyle/>
          <a:p>
            <a:r>
              <a:rPr lang="sr-Latn-RS" b="1" dirty="0" smtClean="0">
                <a:latin typeface="Cambria" pitchFamily="18" charset="0"/>
              </a:rPr>
              <a:t>How long is a year?</a:t>
            </a:r>
            <a:r>
              <a:rPr lang="sr-Latn-RS" b="1" dirty="0" smtClean="0">
                <a:latin typeface="Cambria" pitchFamily="18" charset="0"/>
              </a:rPr>
              <a:t/>
            </a:r>
            <a:br>
              <a:rPr lang="sr-Latn-RS" b="1" dirty="0" smtClean="0">
                <a:latin typeface="Cambria" pitchFamily="18" charset="0"/>
              </a:rPr>
            </a:br>
            <a:r>
              <a:rPr lang="sr-Latn-RS" sz="2800" b="1" dirty="0" smtClean="0">
                <a:latin typeface="Cambria" pitchFamily="18" charset="0"/>
              </a:rPr>
              <a:t/>
            </a:r>
            <a:br>
              <a:rPr lang="sr-Latn-RS" sz="2800" b="1" dirty="0" smtClean="0">
                <a:latin typeface="Cambria" pitchFamily="18" charset="0"/>
              </a:rPr>
            </a:br>
            <a:endParaRPr lang="en-US" sz="36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4653136"/>
            <a:ext cx="5032648" cy="43204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sr-Cyrl-RS" dirty="0" smtClean="0"/>
          </a:p>
        </p:txBody>
      </p:sp>
      <p:pic>
        <p:nvPicPr>
          <p:cNvPr id="4" name="Slika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64088" y="404664"/>
            <a:ext cx="3135992" cy="158417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7056" y="5661248"/>
          <a:ext cx="8496944" cy="652272"/>
        </p:xfrm>
        <a:graphic>
          <a:graphicData uri="http://schemas.openxmlformats.org/drawingml/2006/table">
            <a:tbl>
              <a:tblPr/>
              <a:tblGrid>
                <a:gridCol w="4248018"/>
                <a:gridCol w="424892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The project An interdisciplinary approach to mathematical education</a:t>
                      </a:r>
                      <a:br>
                        <a:rPr lang="en-US" sz="1000" dirty="0">
                          <a:solidFill>
                            <a:srgbClr val="222222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rgbClr val="222222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(2020-1-HR01-KA201-077816) is co-founded by the Erasmus+ </a:t>
                      </a:r>
                      <a:r>
                        <a:rPr lang="en-US" sz="1000" dirty="0" err="1">
                          <a:solidFill>
                            <a:srgbClr val="222222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Programme</a:t>
                      </a:r>
                      <a:r>
                        <a:rPr lang="en-US" sz="1000" dirty="0">
                          <a:solidFill>
                            <a:srgbClr val="222222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of the European Union, Key Action: Cooperation for innovation and the exchange of good practices - Strategic Partnerships for school education.</a:t>
                      </a:r>
                      <a:endParaRPr lang="en-US" sz="1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5" name="Slika 2" descr="Slika na kojoj se prikazuje tekst&#10;&#10;Opis je automatski generiran"/>
          <p:cNvPicPr>
            <a:picLocks noChangeAspect="1" noChangeArrowheads="1"/>
          </p:cNvPicPr>
          <p:nvPr/>
        </p:nvPicPr>
        <p:blipFill>
          <a:blip r:embed="rId3" cstate="print"/>
          <a:srcRect r="26534"/>
          <a:stretch>
            <a:fillRect/>
          </a:stretch>
        </p:blipFill>
        <p:spPr bwMode="auto">
          <a:xfrm>
            <a:off x="4932040" y="5733256"/>
            <a:ext cx="2160240" cy="603211"/>
          </a:xfrm>
          <a:prstGeom prst="rect">
            <a:avLst/>
          </a:prstGeom>
          <a:noFill/>
        </p:spPr>
      </p:pic>
      <p:pic>
        <p:nvPicPr>
          <p:cNvPr id="7" name="imi" descr="IBSC2021 – Contac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20688"/>
            <a:ext cx="8519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adna praksa za studente Univerziteta u Novom Sadu |Radio Odžac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8680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9,272 Thinking Emoji Stock Photos,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882" y="2636912"/>
            <a:ext cx="1686497" cy="1656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3600" b="1" dirty="0" smtClean="0">
                <a:latin typeface="Cambria" pitchFamily="18" charset="0"/>
                <a:ea typeface="Cambria" pitchFamily="18" charset="0"/>
              </a:rPr>
              <a:t>Do you know?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43608" y="1412776"/>
            <a:ext cx="3240360" cy="2088232"/>
          </a:xfrm>
          <a:prstGeom prst="cloudCallout">
            <a:avLst>
              <a:gd name="adj1" fmla="val -18011"/>
              <a:gd name="adj2" fmla="val 66879"/>
            </a:avLst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How we measure time?</a:t>
            </a:r>
            <a:endParaRPr lang="en-US" sz="24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36096" y="620688"/>
            <a:ext cx="3240360" cy="2088232"/>
          </a:xfrm>
          <a:prstGeom prst="cloudCallou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What time is it now?</a:t>
            </a:r>
            <a:endParaRPr lang="en-US" sz="24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99592" y="3933056"/>
            <a:ext cx="3240360" cy="2088232"/>
          </a:xfrm>
          <a:prstGeom prst="cloudCallou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W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hat 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time did you get up this morning?</a:t>
            </a:r>
            <a:endParaRPr lang="en-US" sz="24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148064" y="3573016"/>
            <a:ext cx="3240360" cy="2088232"/>
          </a:xfrm>
          <a:prstGeom prst="cloudCallou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W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hat 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day of the week is today</a:t>
            </a:r>
            <a:r>
              <a:rPr lang="nl-N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nl-NL" sz="24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2008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Why do day and night alternate? </a:t>
            </a:r>
            <a:r>
              <a:rPr lang="sr-Latn-RS" sz="2800" b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sr-Latn-RS" sz="2800" b="1" dirty="0" smtClean="0">
                <a:latin typeface="Cambria" pitchFamily="18" charset="0"/>
                <a:ea typeface="Cambria" pitchFamily="18" charset="0"/>
              </a:rPr>
            </a:b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1680" y="1700808"/>
            <a:ext cx="5472608" cy="4248472"/>
            <a:chOff x="1691680" y="1700808"/>
            <a:chExt cx="5472608" cy="4248472"/>
          </a:xfrm>
        </p:grpSpPr>
        <p:pic>
          <p:nvPicPr>
            <p:cNvPr id="4" name="imi" descr="Rotacija Zemlje i posledice rotacije | Shtreber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1700808"/>
              <a:ext cx="5472608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491880" y="2708920"/>
              <a:ext cx="720080" cy="288032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>
                  <a:solidFill>
                    <a:srgbClr val="FFFF00"/>
                  </a:solidFill>
                </a:rPr>
                <a:t>DAY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84168" y="4941168"/>
              <a:ext cx="936104" cy="288032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>
                  <a:solidFill>
                    <a:srgbClr val="FFFF00"/>
                  </a:solidFill>
                </a:rPr>
                <a:t>NIGHT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620693"/>
          <a:ext cx="7344816" cy="5112562"/>
        </p:xfrm>
        <a:graphic>
          <a:graphicData uri="http://schemas.openxmlformats.org/drawingml/2006/table">
            <a:tbl>
              <a:tblPr/>
              <a:tblGrid>
                <a:gridCol w="1656184"/>
                <a:gridCol w="5688632"/>
              </a:tblGrid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MONDAY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TUESDAY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WEDNESDAY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THURSDAY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FRIDAY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SATURDAY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SUNDAY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7" marR="45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7784" y="5157192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hr-HR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Every Sunday I go for a walk.</a:t>
            </a:r>
            <a:endParaRPr lang="hr-HR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Why is it sometimes cold and sometimes warm?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87624" y="1340768"/>
            <a:ext cx="6264696" cy="4752527"/>
            <a:chOff x="1187624" y="1340768"/>
            <a:chExt cx="6264696" cy="4752527"/>
          </a:xfrm>
        </p:grpSpPr>
        <p:pic>
          <p:nvPicPr>
            <p:cNvPr id="4" name="imi" descr="Revolucija Zemlje i posledice revolucije | Shtreber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340768"/>
              <a:ext cx="6264695" cy="475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779912" y="1556792"/>
              <a:ext cx="1224136" cy="360040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solidFill>
                    <a:srgbClr val="FFFF00"/>
                  </a:solidFill>
                </a:rPr>
                <a:t>AUTUMN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0192" y="4293096"/>
              <a:ext cx="1152128" cy="288032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solidFill>
                    <a:srgbClr val="FFFF00"/>
                  </a:solidFill>
                </a:rPr>
                <a:t>SUMMER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1920" y="5445224"/>
              <a:ext cx="1008112" cy="360040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solidFill>
                    <a:srgbClr val="FFFF00"/>
                  </a:solidFill>
                </a:rPr>
                <a:t>SPRING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32" y="4221088"/>
              <a:ext cx="1008112" cy="288032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solidFill>
                    <a:srgbClr val="FFFF00"/>
                  </a:solidFill>
                </a:rPr>
                <a:t>WINTER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Do</a:t>
            </a:r>
            <a:r>
              <a:rPr lang="sr-Latn-RS" sz="3200" b="1" dirty="0" smtClean="0">
                <a:latin typeface="Cambria" pitchFamily="18" charset="0"/>
                <a:ea typeface="Cambria" pitchFamily="18" charset="0"/>
              </a:rPr>
              <a:t> you like every season the same way?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2770" name="Picture 2" descr="spring | Definition, Dates, &amp; Facts | Britan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986274" cy="1991472"/>
          </a:xfrm>
          <a:prstGeom prst="rect">
            <a:avLst/>
          </a:prstGeom>
          <a:noFill/>
        </p:spPr>
      </p:pic>
      <p:pic>
        <p:nvPicPr>
          <p:cNvPr id="32772" name="Picture 4" descr="Summer Collection 🌞⛱🌊 – Country Peddler's Bouti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2916324" cy="1944216"/>
          </a:xfrm>
          <a:prstGeom prst="rect">
            <a:avLst/>
          </a:prstGeom>
          <a:noFill/>
        </p:spPr>
      </p:pic>
      <p:pic>
        <p:nvPicPr>
          <p:cNvPr id="32774" name="Picture 6" descr="Winter holidays 2021-2022 - Packaging for cosmetics, detergents, OTC,  pharma | Clear 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4005064"/>
            <a:ext cx="3795209" cy="2088232"/>
          </a:xfrm>
          <a:prstGeom prst="rect">
            <a:avLst/>
          </a:prstGeom>
          <a:noFill/>
        </p:spPr>
      </p:pic>
      <p:pic>
        <p:nvPicPr>
          <p:cNvPr id="32776" name="Picture 8" descr="autumn | Definition, Characteristics, &amp; Facts | Britan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043608" y="3972291"/>
            <a:ext cx="3096344" cy="206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7704" y="1196752"/>
            <a:ext cx="5616624" cy="3924300"/>
            <a:chOff x="1619672" y="1628800"/>
            <a:chExt cx="5939408" cy="3924300"/>
          </a:xfrm>
        </p:grpSpPr>
        <p:pic>
          <p:nvPicPr>
            <p:cNvPr id="4" name="imi" descr="Revolucija Zemlje (slika) Quiz"/>
            <p:cNvPicPr/>
            <p:nvPr/>
          </p:nvPicPr>
          <p:blipFill>
            <a:blip r:embed="rId2" cstate="print"/>
            <a:srcRect l="1551" t="8654" r="1218" b="8697"/>
            <a:stretch>
              <a:fillRect/>
            </a:stretch>
          </p:blipFill>
          <p:spPr bwMode="auto">
            <a:xfrm>
              <a:off x="1691680" y="1628800"/>
              <a:ext cx="5867400" cy="392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1619672" y="2420888"/>
              <a:ext cx="936104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211960" y="1628800"/>
              <a:ext cx="936104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44208" y="2420888"/>
              <a:ext cx="1008112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20072" y="5013176"/>
              <a:ext cx="936104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707904" y="908720"/>
            <a:ext cx="1944216" cy="576064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</a:t>
            </a:r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eptember 22</a:t>
            </a:r>
            <a:r>
              <a:rPr lang="sr-Latn-RS" baseline="30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nd</a:t>
            </a:r>
            <a:endParaRPr lang="sr-Latn-RS" baseline="300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Autumn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2708920"/>
            <a:ext cx="1368152" cy="576064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J</a:t>
            </a:r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un 21</a:t>
            </a:r>
            <a:r>
              <a:rPr lang="sr-Latn-RS" baseline="30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st</a:t>
            </a:r>
            <a:endParaRPr lang="sr-Latn-RS" baseline="300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Summer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2780928"/>
            <a:ext cx="1656184" cy="576064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ecember 21</a:t>
            </a:r>
            <a:r>
              <a:rPr lang="sr-Latn-RS" baseline="30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st</a:t>
            </a:r>
            <a:endParaRPr lang="sr-Latn-RS" baseline="300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Winter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35896" y="5157192"/>
            <a:ext cx="1944216" cy="576064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arch 20</a:t>
            </a:r>
            <a:r>
              <a:rPr lang="sr-Latn-RS" baseline="30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th</a:t>
            </a:r>
            <a:endParaRPr lang="sr-Latn-RS" baseline="300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Spring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sr-Latn-RS" sz="3200" b="1" dirty="0" smtClean="0">
                <a:latin typeface="Cambria" pitchFamily="18" charset="0"/>
                <a:ea typeface="Cambria" pitchFamily="18" charset="0"/>
              </a:rPr>
              <a:t>My calendar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196752"/>
          <a:ext cx="7416825" cy="4968548"/>
        </p:xfrm>
        <a:graphic>
          <a:graphicData uri="http://schemas.openxmlformats.org/drawingml/2006/table">
            <a:tbl>
              <a:tblPr/>
              <a:tblGrid>
                <a:gridCol w="1373597"/>
                <a:gridCol w="2867159"/>
                <a:gridCol w="1488314"/>
                <a:gridCol w="1687755"/>
              </a:tblGrid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onth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Picture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Dat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Word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 err="1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Januar</a:t>
                      </a:r>
                      <a:r>
                        <a:rPr lang="sr-Latn-R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y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 err="1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Februar</a:t>
                      </a:r>
                      <a:r>
                        <a:rPr lang="sr-Latn-R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y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April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Ma</a:t>
                      </a:r>
                      <a:r>
                        <a:rPr lang="sr-Latn-R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y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Jun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 err="1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Septemb</a:t>
                      </a:r>
                      <a:r>
                        <a:rPr lang="sr-Latn-R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e</a:t>
                      </a:r>
                      <a:r>
                        <a:rPr lang="en-U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r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r>
                        <a:rPr lang="en-US" sz="1800" b="1" dirty="0" err="1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Decemb</a:t>
                      </a:r>
                      <a:r>
                        <a:rPr lang="sr-Latn-R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e</a:t>
                      </a:r>
                      <a:r>
                        <a:rPr lang="en-US" sz="18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r</a:t>
                      </a:r>
                      <a:endParaRPr lang="en-US" sz="18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Present Drawing - How To Draw A Present Step By Step"/>
          <p:cNvPicPr>
            <a:picLocks noChangeAspect="1" noChangeArrowheads="1"/>
          </p:cNvPicPr>
          <p:nvPr/>
        </p:nvPicPr>
        <p:blipFill>
          <a:blip r:embed="rId2" cstate="print"/>
          <a:srcRect l="14483" t="17241" r="13103" b="20690"/>
          <a:stretch>
            <a:fillRect/>
          </a:stretch>
        </p:blipFill>
        <p:spPr bwMode="auto">
          <a:xfrm>
            <a:off x="3563888" y="1888028"/>
            <a:ext cx="504056" cy="6048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2348880"/>
            <a:ext cx="8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atin typeface="Cambria" pitchFamily="18" charset="0"/>
                <a:ea typeface="Cambria" pitchFamily="18" charset="0"/>
              </a:rPr>
              <a:t>March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861048"/>
            <a:ext cx="58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atin typeface="Cambria" pitchFamily="18" charset="0"/>
                <a:ea typeface="Cambria" pitchFamily="18" charset="0"/>
              </a:rPr>
              <a:t>July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293096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atin typeface="Cambria" pitchFamily="18" charset="0"/>
                <a:ea typeface="Cambria" pitchFamily="18" charset="0"/>
              </a:rPr>
              <a:t>August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013176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atin typeface="Cambria" pitchFamily="18" charset="0"/>
                <a:ea typeface="Cambria" pitchFamily="18" charset="0"/>
              </a:rPr>
              <a:t>October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373216"/>
            <a:ext cx="127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atin typeface="Cambria" pitchFamily="18" charset="0"/>
                <a:ea typeface="Cambria" pitchFamily="18" charset="0"/>
              </a:rPr>
              <a:t>November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1988840"/>
            <a:ext cx="104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Birthday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6690" y="1988840"/>
            <a:ext cx="753155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4200"/>
              </a:spcBef>
              <a:spcAft>
                <a:spcPts val="4200"/>
              </a:spcAft>
            </a:pPr>
            <a:r>
              <a:rPr lang="sr-Latn-RS" dirty="0" smtClean="0">
                <a:latin typeface="Times New Roman"/>
                <a:ea typeface="Calibri"/>
                <a:cs typeface="Times New Roman"/>
              </a:rPr>
              <a:t>11.02.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We are looking forward to summer and holidays!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 rot="16200000">
            <a:off x="1223628" y="1808818"/>
            <a:ext cx="432049" cy="2088233"/>
          </a:xfrm>
          <a:prstGeom prst="leftBrace">
            <a:avLst>
              <a:gd name="adj1" fmla="val 29612"/>
              <a:gd name="adj2" fmla="val 5000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AutoShape 3"/>
          <p:cNvSpPr>
            <a:spLocks/>
          </p:cNvSpPr>
          <p:nvPr/>
        </p:nvSpPr>
        <p:spPr bwMode="auto">
          <a:xfrm rot="16200000">
            <a:off x="4688073" y="1872767"/>
            <a:ext cx="415925" cy="1944215"/>
          </a:xfrm>
          <a:prstGeom prst="leftBrace">
            <a:avLst>
              <a:gd name="adj1" fmla="val 31298"/>
              <a:gd name="adj2" fmla="val 4955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/>
          <p:cNvSpPr>
            <a:spLocks/>
          </p:cNvSpPr>
          <p:nvPr/>
        </p:nvSpPr>
        <p:spPr bwMode="auto">
          <a:xfrm rot="16200000">
            <a:off x="2995885" y="2124794"/>
            <a:ext cx="415925" cy="1440160"/>
          </a:xfrm>
          <a:prstGeom prst="leftBrace">
            <a:avLst>
              <a:gd name="adj1" fmla="val 23982"/>
              <a:gd name="adj2" fmla="val 5832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AutoShape 5"/>
          <p:cNvSpPr>
            <a:spLocks/>
          </p:cNvSpPr>
          <p:nvPr/>
        </p:nvSpPr>
        <p:spPr bwMode="auto">
          <a:xfrm rot="16200000">
            <a:off x="6956326" y="1548730"/>
            <a:ext cx="415925" cy="2592289"/>
          </a:xfrm>
          <a:prstGeom prst="leftBrace">
            <a:avLst>
              <a:gd name="adj1" fmla="val 44275"/>
              <a:gd name="adj2" fmla="val 5968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99592" y="3140968"/>
            <a:ext cx="1477962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940152" y="3140968"/>
            <a:ext cx="259228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483768" y="3140968"/>
            <a:ext cx="1477963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067944" y="3140968"/>
            <a:ext cx="1728192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3528" y="2348880"/>
          <a:ext cx="8496943" cy="360040"/>
        </p:xfrm>
        <a:graphic>
          <a:graphicData uri="http://schemas.openxmlformats.org/drawingml/2006/table">
            <a:tbl>
              <a:tblPr/>
              <a:tblGrid>
                <a:gridCol w="686372"/>
                <a:gridCol w="782956"/>
                <a:gridCol w="690912"/>
                <a:gridCol w="504056"/>
                <a:gridCol w="439030"/>
                <a:gridCol w="641090"/>
                <a:gridCol w="432048"/>
                <a:gridCol w="648072"/>
                <a:gridCol w="1008112"/>
                <a:gridCol w="864096"/>
                <a:gridCol w="864096"/>
                <a:gridCol w="936103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January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February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March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April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May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Jun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July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August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September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76923C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October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November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3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December</a:t>
                      </a:r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1341" marR="613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9632" y="3212976"/>
            <a:ext cx="9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ambria" pitchFamily="18" charset="0"/>
                <a:ea typeface="Cambria" pitchFamily="18" charset="0"/>
              </a:rPr>
              <a:t>Winter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321297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ambria" pitchFamily="18" charset="0"/>
                <a:ea typeface="Cambria" pitchFamily="18" charset="0"/>
              </a:rPr>
              <a:t>Summer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212976"/>
            <a:ext cx="106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ambria" pitchFamily="18" charset="0"/>
                <a:ea typeface="Cambria" pitchFamily="18" charset="0"/>
              </a:rPr>
              <a:t>Autumn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3563" name="Picture 11" descr="Smiling Sun Stock Illustrations – 14,243 Smiling Sun Stock Illustrations,  Vectors &amp; Clipart - Dreamstime"/>
          <p:cNvPicPr>
            <a:picLocks noChangeAspect="1" noChangeArrowheads="1"/>
          </p:cNvPicPr>
          <p:nvPr/>
        </p:nvPicPr>
        <p:blipFill>
          <a:blip r:embed="rId2" cstate="print"/>
          <a:srcRect b="7161"/>
          <a:stretch>
            <a:fillRect/>
          </a:stretch>
        </p:blipFill>
        <p:spPr bwMode="auto">
          <a:xfrm>
            <a:off x="4932040" y="4437112"/>
            <a:ext cx="1523338" cy="1512168"/>
          </a:xfrm>
          <a:prstGeom prst="rect">
            <a:avLst/>
          </a:prstGeom>
          <a:noFill/>
        </p:spPr>
      </p:pic>
      <p:pic>
        <p:nvPicPr>
          <p:cNvPr id="23565" name="Picture 13" descr="Vacation. End of Study. Jumping Children Throw Books. Cartoon Boys and  Girls Enjoy School Holidays. Pupils Have Fun in Stock Vector - Illustration  of people, jump: 221214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468" y="4149080"/>
            <a:ext cx="3164660" cy="230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eme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4" ma:contentTypeDescription="Create a new document." ma:contentTypeScope="" ma:versionID="7bafc66a223f216176c22d9cb33acbac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f26140d19350d16f16d0c2c4ccff2350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21802C-E567-4F4B-8ABA-F0E86819E8DE}"/>
</file>

<file path=customXml/itemProps2.xml><?xml version="1.0" encoding="utf-8"?>
<ds:datastoreItem xmlns:ds="http://schemas.openxmlformats.org/officeDocument/2006/customXml" ds:itemID="{C483B2C5-DAE4-44ED-ABEF-6DC39FC519BD}"/>
</file>

<file path=customXml/itemProps3.xml><?xml version="1.0" encoding="utf-8"?>
<ds:datastoreItem xmlns:ds="http://schemas.openxmlformats.org/officeDocument/2006/customXml" ds:itemID="{C406FE0D-F23D-4C4C-AD06-BF63666F20FF}"/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262</TotalTime>
  <Words>154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Theme2</vt:lpstr>
      <vt:lpstr>How long is a year?  </vt:lpstr>
      <vt:lpstr>Do you know?</vt:lpstr>
      <vt:lpstr>Why do day and night alternate?  </vt:lpstr>
      <vt:lpstr>Slide 4</vt:lpstr>
      <vt:lpstr>Why is it sometimes cold and sometimes warm?</vt:lpstr>
      <vt:lpstr>Do you like every season the same way?</vt:lpstr>
      <vt:lpstr>Slide 7</vt:lpstr>
      <vt:lpstr>My calendar</vt:lpstr>
      <vt:lpstr>We are looking forward to summer and holidays!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ИСТОРИЈСКА ДЕМОГРАФИЈА  “Темпо ефекат и транзиција фертилитета”</dc:title>
  <dc:creator>Milica</dc:creator>
  <cp:lastModifiedBy>R</cp:lastModifiedBy>
  <cp:revision>48</cp:revision>
  <dcterms:created xsi:type="dcterms:W3CDTF">2017-04-09T16:45:56Z</dcterms:created>
  <dcterms:modified xsi:type="dcterms:W3CDTF">2022-10-15T21:09:02Z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