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5" r:id="rId2"/>
    <p:sldMasterId id="2147483723" r:id="rId3"/>
    <p:sldMasterId id="2147483741" r:id="rId4"/>
    <p:sldMasterId id="2147483759" r:id="rId5"/>
  </p:sldMasterIdLst>
  <p:sldIdLst>
    <p:sldId id="260" r:id="rId6"/>
    <p:sldId id="261" r:id="rId7"/>
    <p:sldId id="262" r:id="rId8"/>
    <p:sldId id="274" r:id="rId9"/>
    <p:sldId id="269" r:id="rId10"/>
    <p:sldId id="272" r:id="rId11"/>
    <p:sldId id="273" r:id="rId12"/>
    <p:sldId id="275" r:id="rId13"/>
    <p:sldId id="276" r:id="rId14"/>
    <p:sldId id="279"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542" autoAdjust="0"/>
  </p:normalViewPr>
  <p:slideViewPr>
    <p:cSldViewPr snapToGrid="0">
      <p:cViewPr varScale="1">
        <p:scale>
          <a:sx n="114" d="100"/>
          <a:sy n="114" d="100"/>
        </p:scale>
        <p:origin x="48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customXml" Target="../customXml/item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8763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69721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64408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7CD31F4-64FA-4BA0-9498-67783267A8C8}"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12058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82722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35741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285924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48757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7965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55003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483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7267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9269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864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36361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10533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4244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6764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974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69519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9546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74347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5648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4783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7713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8293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9594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92170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6929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541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34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530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635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1421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199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73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994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576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021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788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568429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439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5306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325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10/13/2022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56302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6611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717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2383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549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245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249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10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8764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7814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1451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32211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82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0300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411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05932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284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816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014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923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10/13/2022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6775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810" y="1905000"/>
            <a:ext cx="9146382"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5309" y="4724400"/>
            <a:ext cx="8634184"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grpSp>
      <p:sp>
        <p:nvSpPr>
          <p:cNvPr id="3" name="Subtitle 2"/>
          <p:cNvSpPr>
            <a:spLocks noGrp="1"/>
          </p:cNvSpPr>
          <p:nvPr>
            <p:ph type="subTitle" idx="1"/>
          </p:nvPr>
        </p:nvSpPr>
        <p:spPr>
          <a:xfrm>
            <a:off x="1522810" y="5105400"/>
            <a:ext cx="9146381"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299231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2345051-2045-45DA-935E-2E3CA1A69ADC}" type="datetimeFigureOut">
              <a:rPr lang="en-US" smtClean="0"/>
              <a:t>10/13/2022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5917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67" name="line" descr="Line graphic"/>
          <p:cNvGrpSpPr/>
          <p:nvPr/>
        </p:nvGrpSpPr>
        <p:grpSpPr bwMode="invGray">
          <a:xfrm>
            <a:off x="1522810" y="1514475"/>
            <a:ext cx="10572328"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5565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810" y="1905000"/>
            <a:ext cx="9146382"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5309" y="4724400"/>
            <a:ext cx="8634184"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p>
          </p:txBody>
        </p:sp>
      </p:grpSp>
      <p:sp>
        <p:nvSpPr>
          <p:cNvPr id="3" name="Text Placeholder 2"/>
          <p:cNvSpPr>
            <a:spLocks noGrp="1"/>
          </p:cNvSpPr>
          <p:nvPr>
            <p:ph type="body" idx="1"/>
          </p:nvPr>
        </p:nvSpPr>
        <p:spPr>
          <a:xfrm>
            <a:off x="1522810" y="5102526"/>
            <a:ext cx="9146381"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27372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p>
            <a:r>
              <a:rPr lang="en-US"/>
              <a:t>Click to edit Master title style</a:t>
            </a:r>
            <a:endParaRPr/>
          </a:p>
        </p:txBody>
      </p:sp>
      <p:grpSp>
        <p:nvGrpSpPr>
          <p:cNvPr id="158" name="line" descr="Line graphic"/>
          <p:cNvGrpSpPr/>
          <p:nvPr/>
        </p:nvGrpSpPr>
        <p:grpSpPr bwMode="invGray">
          <a:xfrm>
            <a:off x="1522810" y="1514475"/>
            <a:ext cx="10572328"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Content Placeholder 2"/>
          <p:cNvSpPr>
            <a:spLocks noGrp="1"/>
          </p:cNvSpPr>
          <p:nvPr>
            <p:ph sz="half" idx="1"/>
          </p:nvPr>
        </p:nvSpPr>
        <p:spPr>
          <a:xfrm>
            <a:off x="1522810" y="1905000"/>
            <a:ext cx="4420750"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8442" y="1905000"/>
            <a:ext cx="442074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6937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810" y="1514475"/>
            <a:ext cx="10572328"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Text Placeholder 2"/>
          <p:cNvSpPr>
            <a:spLocks noGrp="1"/>
          </p:cNvSpPr>
          <p:nvPr>
            <p:ph type="body" idx="1"/>
          </p:nvPr>
        </p:nvSpPr>
        <p:spPr>
          <a:xfrm>
            <a:off x="1522810" y="1905000"/>
            <a:ext cx="441770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810" y="2819400"/>
            <a:ext cx="441770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51488" y="1905000"/>
            <a:ext cx="441770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1488" y="2819400"/>
            <a:ext cx="441770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2345051-2045-45DA-935E-2E3CA1A69ADC}" type="datetimeFigureOut">
              <a:rPr lang="en-US" smtClean="0"/>
              <a:t>10/13/2022</a:t>
            </a:fld>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098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810" y="1514475"/>
            <a:ext cx="10572328"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72345051-2045-45DA-935E-2E3CA1A69ADC}" type="datetimeFigureOut">
              <a:rPr lang="en-US" smtClean="0"/>
              <a:t>10/13/2022</a:t>
            </a:fld>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7276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72345051-2045-45DA-935E-2E3CA1A69ADC}" type="datetimeFigureOut">
              <a:rPr lang="en-US" smtClean="0"/>
              <a:t>10/13/2022</a:t>
            </a:fld>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39278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809" y="3429000"/>
            <a:ext cx="2743915"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1249" y="1905000"/>
            <a:ext cx="5670757"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8990" y="1630822"/>
            <a:ext cx="6292667"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96057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811" y="274638"/>
            <a:ext cx="9146380"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6293" y="1884311"/>
            <a:ext cx="5670757"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877" y="1630822"/>
            <a:ext cx="6292667"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grpSp>
      </p:grpSp>
      <p:sp>
        <p:nvSpPr>
          <p:cNvPr id="4" name="Text Placeholder 3"/>
          <p:cNvSpPr>
            <a:spLocks noGrp="1"/>
          </p:cNvSpPr>
          <p:nvPr>
            <p:ph type="body" sz="half" idx="2"/>
          </p:nvPr>
        </p:nvSpPr>
        <p:spPr>
          <a:xfrm>
            <a:off x="7908018" y="3411748"/>
            <a:ext cx="2743915"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75808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810" y="1514475"/>
            <a:ext cx="10572328"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4033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4311" y="274640"/>
            <a:ext cx="1371957"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7046" y="3472590"/>
            <a:ext cx="6492240" cy="64025"/>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0">
                <a:ln>
                  <a:noFill/>
                </a:ln>
              </a:endParaRPr>
            </a:p>
          </p:txBody>
        </p:sp>
      </p:grpSp>
      <p:sp>
        <p:nvSpPr>
          <p:cNvPr id="3" name="Vertical Text Placeholder 2"/>
          <p:cNvSpPr>
            <a:spLocks noGrp="1"/>
          </p:cNvSpPr>
          <p:nvPr>
            <p:ph type="body" orient="vert" idx="1" hasCustomPrompt="1"/>
          </p:nvPr>
        </p:nvSpPr>
        <p:spPr>
          <a:xfrm>
            <a:off x="608171" y="277814"/>
            <a:ext cx="9146383"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7125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5692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10/13/2022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23233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19" Type="http://schemas.openxmlformats.org/officeDocument/2006/relationships/image" Target="../media/image1.png"/><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theme" Target="../theme/theme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image" Target="../media/image1.png"/><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5.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345051-2045-45DA-935E-2E3CA1A69ADC}"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40295819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4272728333"/>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96027136"/>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10/13/2022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31151948"/>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811" y="274638"/>
            <a:ext cx="9146380"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11" y="1905000"/>
            <a:ext cx="9146382"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810" y="6400801"/>
            <a:ext cx="6326246"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7716" y="6400801"/>
            <a:ext cx="1244183"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72345051-2045-45DA-935E-2E3CA1A69ADC}" type="datetimeFigureOut">
              <a:rPr lang="en-US" smtClean="0"/>
              <a:t>10/13/2022</a:t>
            </a:fld>
            <a:endParaRPr lang="en-US" dirty="0"/>
          </a:p>
        </p:txBody>
      </p:sp>
      <p:sp>
        <p:nvSpPr>
          <p:cNvPr id="6" name="Slide Number Placeholder 5"/>
          <p:cNvSpPr>
            <a:spLocks noGrp="1"/>
          </p:cNvSpPr>
          <p:nvPr>
            <p:ph type="sldNum" sz="quarter" idx="4"/>
          </p:nvPr>
        </p:nvSpPr>
        <p:spPr>
          <a:xfrm>
            <a:off x="9525893" y="6400801"/>
            <a:ext cx="1143300"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011328089"/>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16F8-437E-CB24-4AA1-69064901B128}"/>
              </a:ext>
            </a:extLst>
          </p:cNvPr>
          <p:cNvSpPr>
            <a:spLocks noGrp="1"/>
          </p:cNvSpPr>
          <p:nvPr>
            <p:ph type="title"/>
          </p:nvPr>
        </p:nvSpPr>
        <p:spPr/>
        <p:txBody>
          <a:bodyPr>
            <a:normAutofit/>
          </a:bodyPr>
          <a:lstStyle/>
          <a:p>
            <a:pPr algn="ctr"/>
            <a:r>
              <a:rPr lang="en-GB" b="1" dirty="0">
                <a:latin typeface="+mn-lt"/>
              </a:rPr>
              <a:t>The magical spring number π</a:t>
            </a:r>
            <a:br>
              <a:rPr lang="en-GB" b="1" dirty="0">
                <a:latin typeface="+mn-lt"/>
              </a:rPr>
            </a:br>
            <a:r>
              <a:rPr lang="en-GB" sz="2400" dirty="0">
                <a:latin typeface="+mn-lt"/>
              </a:rPr>
              <a:t>A small dramatic text with a dash of mathematics</a:t>
            </a:r>
          </a:p>
        </p:txBody>
      </p:sp>
      <p:sp>
        <p:nvSpPr>
          <p:cNvPr id="3" name="Content Placeholder 2">
            <a:extLst>
              <a:ext uri="{FF2B5EF4-FFF2-40B4-BE49-F238E27FC236}">
                <a16:creationId xmlns:a16="http://schemas.microsoft.com/office/drawing/2014/main" id="{7911A651-6FC9-BBA2-C9DF-26E758896156}"/>
              </a:ext>
            </a:extLst>
          </p:cNvPr>
          <p:cNvSpPr>
            <a:spLocks noGrp="1"/>
          </p:cNvSpPr>
          <p:nvPr>
            <p:ph sz="half" idx="1"/>
          </p:nvPr>
        </p:nvSpPr>
        <p:spPr>
          <a:xfrm>
            <a:off x="360727" y="1765300"/>
            <a:ext cx="11450972" cy="4267200"/>
          </a:xfrm>
        </p:spPr>
        <p:txBody>
          <a:bodyPr>
            <a:noAutofit/>
          </a:bodyPr>
          <a:lstStyle/>
          <a:p>
            <a:pPr marL="0" indent="0" algn="just">
              <a:buNone/>
            </a:pPr>
            <a:r>
              <a:rPr lang="en-GB" i="1" dirty="0"/>
              <a:t>Ana (student of the 4th grade of Elementary School "Jovan </a:t>
            </a:r>
            <a:r>
              <a:rPr lang="en-GB" i="1" dirty="0" err="1"/>
              <a:t>Dučić</a:t>
            </a:r>
            <a:r>
              <a:rPr lang="en-GB" i="1" dirty="0"/>
              <a:t>", a wise girl, a big fan of apple pie and painting):</a:t>
            </a:r>
            <a:r>
              <a:rPr lang="en-GB" dirty="0"/>
              <a:t> What is that title? Numbers are numbers, there is nothing magical about them. Actually, they are a bit boring... And what about spring? They bother us with numbers also in autumn and winter. Maybe a little less in the summer, we are saved by the summer holiday. 😊 </a:t>
            </a:r>
          </a:p>
          <a:p>
            <a:pPr marL="0" indent="0" algn="just">
              <a:buNone/>
            </a:pPr>
            <a:r>
              <a:rPr lang="en-GB" i="1" dirty="0"/>
              <a:t>Ivana (professor, for some unknown reason a big fan of mathematics):</a:t>
            </a:r>
            <a:r>
              <a:rPr lang="en-GB" dirty="0"/>
              <a:t> This number is different. It is very stubborn, and persistent and is recorded in a very strange way. Let's use a fancy Greek letter (raise your hands all gyros fans!) to spell it out </a:t>
            </a:r>
          </a:p>
          <a:p>
            <a:pPr marL="0" indent="0" algn="ctr">
              <a:buNone/>
            </a:pPr>
            <a:r>
              <a:rPr lang="en-GB" sz="3200" dirty="0"/>
              <a:t>π</a:t>
            </a:r>
          </a:p>
          <a:p>
            <a:pPr marL="0" indent="0">
              <a:buNone/>
            </a:pPr>
            <a:r>
              <a:rPr lang="en-GB" dirty="0"/>
              <a:t>We read that letter as pi. </a:t>
            </a:r>
          </a:p>
        </p:txBody>
      </p:sp>
    </p:spTree>
    <p:extLst>
      <p:ext uri="{BB962C8B-B14F-4D97-AF65-F5344CB8AC3E}">
        <p14:creationId xmlns:p14="http://schemas.microsoft.com/office/powerpoint/2010/main" val="423789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0AF0B8-65B7-B99E-5128-50BDA36F9627}"/>
              </a:ext>
            </a:extLst>
          </p:cNvPr>
          <p:cNvSpPr txBox="1"/>
          <p:nvPr/>
        </p:nvSpPr>
        <p:spPr>
          <a:xfrm>
            <a:off x="268448" y="534965"/>
            <a:ext cx="11476139" cy="3732304"/>
          </a:xfrm>
          <a:prstGeom prst="rect">
            <a:avLst/>
          </a:prstGeom>
          <a:noFill/>
        </p:spPr>
        <p:txBody>
          <a:bodyPr wrap="square">
            <a:spAutoFit/>
          </a:bodyPr>
          <a:lstStyle/>
          <a:p>
            <a:pPr marL="0" marR="0" algn="just">
              <a:lnSpc>
                <a:spcPct val="115000"/>
              </a:lnSpc>
              <a:spcBef>
                <a:spcPts val="0"/>
              </a:spcBef>
              <a:spcAft>
                <a:spcPts val="10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r-Latn-RS" sz="2800" i="1" dirty="0"/>
              <a:t>Ivana: </a:t>
            </a:r>
            <a:r>
              <a:rPr lang="en-GB" sz="2800" dirty="0"/>
              <a:t>Sometimes it's immediately noticeable (for example, in the case of my uncle, it's March 14th), and sometimes you need to look at a lot of numbers, but it's definitely there. And you can make it magical too. You said yourself that you could draw him with fine brushstrokes, so let's draw. </a:t>
            </a:r>
            <a:endParaRPr lang="sr-Latn-RS" sz="2800" dirty="0"/>
          </a:p>
          <a:p>
            <a:pPr algn="just"/>
            <a:endParaRPr lang="sr-Latn-RS" sz="2800" dirty="0"/>
          </a:p>
          <a:p>
            <a:pPr algn="just"/>
            <a:r>
              <a:rPr lang="en-GB" sz="2800" dirty="0"/>
              <a:t>Maestro, some light spring music please, so let's make it our π magic with tempera. </a:t>
            </a:r>
          </a:p>
        </p:txBody>
      </p:sp>
    </p:spTree>
    <p:extLst>
      <p:ext uri="{BB962C8B-B14F-4D97-AF65-F5344CB8AC3E}">
        <p14:creationId xmlns:p14="http://schemas.microsoft.com/office/powerpoint/2010/main" val="2400322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3B296D-4078-1126-F85F-7EF19ACAB72E}"/>
              </a:ext>
            </a:extLst>
          </p:cNvPr>
          <p:cNvSpPr txBox="1"/>
          <p:nvPr/>
        </p:nvSpPr>
        <p:spPr>
          <a:xfrm>
            <a:off x="601211" y="385914"/>
            <a:ext cx="11109820" cy="3660105"/>
          </a:xfrm>
          <a:prstGeom prst="rect">
            <a:avLst/>
          </a:prstGeom>
          <a:noFill/>
        </p:spPr>
        <p:txBody>
          <a:bodyPr wrap="square">
            <a:spAutoFit/>
          </a:bodyPr>
          <a:lstStyle/>
          <a:p>
            <a:pPr marL="0" marR="0" algn="just">
              <a:lnSpc>
                <a:spcPct val="115000"/>
              </a:lnSpc>
              <a:spcBef>
                <a:spcPts val="0"/>
              </a:spcBef>
              <a:spcAft>
                <a:spcPts val="1000"/>
              </a:spcAft>
            </a:pPr>
            <a:r>
              <a:rPr lang="en-US" sz="2800" dirty="0">
                <a:effectLst/>
                <a:latin typeface="Calibri" panose="020F0502020204030204" pitchFamily="34" charset="0"/>
                <a:ea typeface="Calibri" panose="020F0502020204030204" pitchFamily="34" charset="0"/>
                <a:cs typeface="Calibri" panose="020F0502020204030204" pitchFamily="34" charset="0"/>
              </a:rPr>
              <a:t> </a:t>
            </a:r>
            <a:r>
              <a:rPr lang="sr-Latn-RS" sz="28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sz="2800" i="1" dirty="0">
                <a:effectLst/>
                <a:latin typeface="Calibri" panose="020F0502020204030204" pitchFamily="34" charset="0"/>
                <a:ea typeface="Calibri" panose="020F0502020204030204" pitchFamily="34" charset="0"/>
                <a:cs typeface="Times New Roman" panose="02020603050405020304" pitchFamily="18" charset="0"/>
              </a:rPr>
              <a:t>Ivana:</a:t>
            </a:r>
            <a:r>
              <a:rPr lang="en-GB" sz="2800" dirty="0">
                <a:effectLst/>
                <a:latin typeface="Calibri" panose="020F0502020204030204" pitchFamily="34" charset="0"/>
                <a:ea typeface="Calibri" panose="020F0502020204030204" pitchFamily="34" charset="0"/>
                <a:cs typeface="Times New Roman" panose="02020603050405020304" pitchFamily="18" charset="0"/>
              </a:rPr>
              <a:t> Yes Sofia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(Anna's best friend, a bit of a computer freak, knows which graphics card is the best and why you should use a mechanical keyboard, and is also a big fan of apple pies)</a:t>
            </a:r>
            <a:r>
              <a:rPr lang="en-GB" sz="2800" dirty="0">
                <a:effectLst/>
                <a:latin typeface="Calibri" panose="020F0502020204030204" pitchFamily="34" charset="0"/>
                <a:ea typeface="Calibri" panose="020F0502020204030204" pitchFamily="34" charset="0"/>
                <a:cs typeface="Times New Roman" panose="02020603050405020304" pitchFamily="18" charset="0"/>
              </a:rPr>
              <a:t>, you can use modern methods. Turn on that computer, you will be in charge of the graphic design. Gather your team. And when you're all done with the drawings, we can move on to the brain teasers.</a:t>
            </a:r>
          </a:p>
        </p:txBody>
      </p:sp>
    </p:spTree>
    <p:extLst>
      <p:ext uri="{BB962C8B-B14F-4D97-AF65-F5344CB8AC3E}">
        <p14:creationId xmlns:p14="http://schemas.microsoft.com/office/powerpoint/2010/main" val="7383017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C7A3A2B-C394-D041-6850-07291C653F5B}"/>
              </a:ext>
            </a:extLst>
          </p:cNvPr>
          <p:cNvSpPr txBox="1"/>
          <p:nvPr/>
        </p:nvSpPr>
        <p:spPr>
          <a:xfrm>
            <a:off x="800100" y="1492671"/>
            <a:ext cx="10591800" cy="1815882"/>
          </a:xfrm>
          <a:prstGeom prst="rect">
            <a:avLst/>
          </a:prstGeom>
          <a:noFill/>
        </p:spPr>
        <p:txBody>
          <a:bodyPr wrap="square">
            <a:spAutoFit/>
          </a:bodyPr>
          <a:lstStyle/>
          <a:p>
            <a:pPr algn="just"/>
            <a:r>
              <a:rPr lang="en-GB" sz="2800" i="1" dirty="0"/>
              <a:t>Ana</a:t>
            </a:r>
            <a:r>
              <a:rPr lang="en-GB" sz="2800" dirty="0"/>
              <a:t>: I'm not convinced. And why do we write it with a Greek letter? Although, it's truly nice, we could paint it nicely, with nice brushstrokes. </a:t>
            </a:r>
          </a:p>
          <a:p>
            <a:pPr algn="just"/>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66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A05B3C-7E76-B4C5-1620-7DBBD61A143B}"/>
              </a:ext>
            </a:extLst>
          </p:cNvPr>
          <p:cNvSpPr txBox="1"/>
          <p:nvPr/>
        </p:nvSpPr>
        <p:spPr>
          <a:xfrm>
            <a:off x="571500" y="631761"/>
            <a:ext cx="11049000" cy="5262979"/>
          </a:xfrm>
          <a:prstGeom prst="rect">
            <a:avLst/>
          </a:prstGeom>
          <a:noFill/>
        </p:spPr>
        <p:txBody>
          <a:bodyPr wrap="square">
            <a:spAutoFit/>
          </a:bodyPr>
          <a:lstStyle/>
          <a:p>
            <a:pPr algn="just"/>
            <a:r>
              <a:rPr lang="en-GB" sz="2800" i="1" dirty="0"/>
              <a:t>Ivana: </a:t>
            </a:r>
            <a:r>
              <a:rPr lang="en-GB" sz="2800" dirty="0"/>
              <a:t>Of course, we can use digits to write it, but that number is so persistent that it won't stop. It is one of those numbers that is written with a dot. </a:t>
            </a:r>
            <a:endParaRPr lang="sr-Latn-RS" sz="2800" dirty="0"/>
          </a:p>
          <a:p>
            <a:pPr algn="just"/>
            <a:endParaRPr lang="sr-Latn-RS" sz="2800" dirty="0"/>
          </a:p>
          <a:p>
            <a:pPr algn="just"/>
            <a:r>
              <a:rPr lang="en-GB" sz="2800" dirty="0"/>
              <a:t>For example, when you read a recipe for an apple pie, and it says 1.5 kg of apples. That's one whole kilogram and another half kilogram. That dot is placed after that whole kilogram and tells us that we need more than a kilogram of apples, but still less than two kilograms. </a:t>
            </a:r>
            <a:endParaRPr lang="sr-Latn-RS" sz="2800" dirty="0"/>
          </a:p>
          <a:p>
            <a:pPr algn="just"/>
            <a:endParaRPr lang="en-GB" sz="2800" dirty="0"/>
          </a:p>
          <a:p>
            <a:pPr algn="just"/>
            <a:endParaRPr lang="sr-Latn-RS" sz="2800" dirty="0"/>
          </a:p>
          <a:p>
            <a:pPr algn="just"/>
            <a:r>
              <a:rPr lang="en-GB" sz="2800" dirty="0"/>
              <a:t>If we want to write π down, we need 3, then a dot after the three, and a lot more digits. </a:t>
            </a: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3854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A05B3C-7E76-B4C5-1620-7DBBD61A143B}"/>
              </a:ext>
            </a:extLst>
          </p:cNvPr>
          <p:cNvSpPr txBox="1"/>
          <p:nvPr/>
        </p:nvSpPr>
        <p:spPr>
          <a:xfrm>
            <a:off x="571500" y="631761"/>
            <a:ext cx="11049000" cy="4832092"/>
          </a:xfrm>
          <a:prstGeom prst="rect">
            <a:avLst/>
          </a:prstGeom>
          <a:noFill/>
        </p:spPr>
        <p:txBody>
          <a:bodyPr wrap="square">
            <a:spAutoFit/>
          </a:bodyPr>
          <a:lstStyle/>
          <a:p>
            <a:pPr algn="just"/>
            <a:r>
              <a:rPr lang="en-GB" sz="2800" dirty="0"/>
              <a:t>Someone from Switzerland took 108 days last year and found more than 62 billion (who knows how many zeros there are, raise your hand 😊) digits after the comma. And there is no regularity, no repetition, the digits appear as they please. Without a lot of math, we can’t </a:t>
            </a:r>
            <a:r>
              <a:rPr lang="sr-Latn-RS" sz="2800" dirty="0"/>
              <a:t>know</a:t>
            </a:r>
            <a:r>
              <a:rPr lang="en-GB" sz="2800" dirty="0"/>
              <a:t> which one is next. </a:t>
            </a:r>
            <a:endParaRPr lang="sr-Latn-RS" sz="2800" dirty="0"/>
          </a:p>
          <a:p>
            <a:pPr algn="just"/>
            <a:endParaRPr lang="sr-Latn-RS" sz="2800" dirty="0"/>
          </a:p>
          <a:p>
            <a:pPr algn="just"/>
            <a:r>
              <a:rPr lang="en-GB" sz="2800" dirty="0"/>
              <a:t>Here's how it looks, but let's not overdo it with the numbers after the comma, we have enough for e.g., 50 pieces </a:t>
            </a:r>
            <a:endParaRPr lang="sr-Latn-RS" sz="2800" dirty="0"/>
          </a:p>
          <a:p>
            <a:endParaRPr lang="en-GB" sz="2800" dirty="0"/>
          </a:p>
          <a:p>
            <a:pPr algn="ctr"/>
            <a:r>
              <a:rPr lang="en-US" sz="2800" dirty="0"/>
              <a:t>3.14159265358979323846264338327950288419716939937510</a:t>
            </a:r>
            <a:endParaRPr lang="en-GB" sz="2800" dirty="0"/>
          </a:p>
          <a:p>
            <a:pPr algn="just"/>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3932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2000"/>
                                        <p:tgtEl>
                                          <p:spTgt spid="3">
                                            <p:txEl>
                                              <p:pRg st="4" end="4"/>
                                            </p:txEl>
                                          </p:spTgt>
                                        </p:tgtEl>
                                      </p:cBhvr>
                                    </p:animEffect>
                                    <p:anim calcmode="lin" valueType="num">
                                      <p:cBhvr>
                                        <p:cTn id="1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B0F3F7-DA55-2163-C527-493483E937A0}"/>
              </a:ext>
            </a:extLst>
          </p:cNvPr>
          <p:cNvSpPr txBox="1"/>
          <p:nvPr/>
        </p:nvSpPr>
        <p:spPr>
          <a:xfrm>
            <a:off x="500951" y="505379"/>
            <a:ext cx="11341100" cy="5693866"/>
          </a:xfrm>
          <a:prstGeom prst="rect">
            <a:avLst/>
          </a:prstGeom>
          <a:noFill/>
        </p:spPr>
        <p:txBody>
          <a:bodyPr wrap="square">
            <a:spAutoFit/>
          </a:bodyPr>
          <a:lstStyle/>
          <a:p>
            <a:pPr algn="just"/>
            <a:r>
              <a:rPr lang="en-GB" sz="2800" i="1" dirty="0"/>
              <a:t>Ana:</a:t>
            </a:r>
            <a:r>
              <a:rPr lang="en-GB" sz="2800" dirty="0"/>
              <a:t> Well, it is really persistent! Who will remember that? </a:t>
            </a:r>
          </a:p>
          <a:p>
            <a:pPr algn="just"/>
            <a:r>
              <a:rPr lang="en-GB" sz="2800" dirty="0"/>
              <a:t> </a:t>
            </a:r>
          </a:p>
          <a:p>
            <a:pPr algn="just"/>
            <a:r>
              <a:rPr lang="en-GB" sz="2800" i="1" dirty="0"/>
              <a:t>Ivana:</a:t>
            </a:r>
            <a:r>
              <a:rPr lang="en-GB" sz="2800" dirty="0"/>
              <a:t> Yes, it really exaggerates. That's why most people memorize only the first two digits after the dot 3.14 The rest is in books and on the Internet, so if you need it... </a:t>
            </a:r>
          </a:p>
          <a:p>
            <a:pPr algn="just"/>
            <a:r>
              <a:rPr lang="en-GB" sz="2800" dirty="0"/>
              <a:t> </a:t>
            </a:r>
          </a:p>
          <a:p>
            <a:pPr algn="just"/>
            <a:r>
              <a:rPr lang="en-GB" sz="2800" i="1" dirty="0"/>
              <a:t>Ana:</a:t>
            </a:r>
            <a:r>
              <a:rPr lang="en-GB" sz="2800" dirty="0"/>
              <a:t> I understand now! That's why we're talking about this number today! It is 3 14, that's March the fourteenth! But why the spring number? Calendar-wise, spring hasn't started yet, we learn when spring starts, you can't confuse us... </a:t>
            </a:r>
          </a:p>
          <a:p>
            <a:pPr algn="just"/>
            <a:r>
              <a:rPr lang="en-GB" sz="2800" dirty="0"/>
              <a:t> </a:t>
            </a:r>
          </a:p>
          <a:p>
            <a:pPr algn="just"/>
            <a:r>
              <a:rPr lang="en-GB" sz="2800" dirty="0"/>
              <a:t>Ivana: You are right. But spring is so close, so it didn't make sense to call it a magical winter number… </a:t>
            </a:r>
          </a:p>
        </p:txBody>
      </p:sp>
    </p:spTree>
    <p:extLst>
      <p:ext uri="{BB962C8B-B14F-4D97-AF65-F5344CB8AC3E}">
        <p14:creationId xmlns:p14="http://schemas.microsoft.com/office/powerpoint/2010/main" val="1582673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C1A7B9-8768-4808-A661-AE27D1E5ADCD}"/>
              </a:ext>
            </a:extLst>
          </p:cNvPr>
          <p:cNvSpPr txBox="1"/>
          <p:nvPr/>
        </p:nvSpPr>
        <p:spPr>
          <a:xfrm>
            <a:off x="343950" y="239839"/>
            <a:ext cx="11442582" cy="6555641"/>
          </a:xfrm>
          <a:prstGeom prst="rect">
            <a:avLst/>
          </a:prstGeom>
          <a:noFill/>
        </p:spPr>
        <p:txBody>
          <a:bodyPr wrap="square">
            <a:spAutoFit/>
          </a:bodyPr>
          <a:lstStyle/>
          <a:p>
            <a:pPr algn="just"/>
            <a:r>
              <a:rPr lang="en-GB" sz="2800" i="1" dirty="0"/>
              <a:t>Ana</a:t>
            </a:r>
            <a:r>
              <a:rPr lang="en-GB" sz="2800" dirty="0"/>
              <a:t>: And what is it good for? Really, does it do anything, or do mathematicians have nothing better to do but make up numbers?</a:t>
            </a:r>
          </a:p>
          <a:p>
            <a:pPr algn="just"/>
            <a:r>
              <a:rPr lang="en-US" sz="2800" dirty="0"/>
              <a:t> </a:t>
            </a:r>
            <a:endParaRPr lang="en-GB" sz="2800" dirty="0"/>
          </a:p>
          <a:p>
            <a:pPr algn="just"/>
            <a:r>
              <a:rPr lang="en-US" sz="2800" i="1" dirty="0"/>
              <a:t>Ivana (laughing): Yes, they are very bored, so they make up numbers all day long. </a:t>
            </a:r>
            <a:endParaRPr lang="sr-Latn-RS" sz="2800" i="1" dirty="0"/>
          </a:p>
          <a:p>
            <a:pPr algn="just"/>
            <a:endParaRPr lang="en-GB" sz="2800" dirty="0"/>
          </a:p>
          <a:p>
            <a:pPr algn="just"/>
            <a:r>
              <a:rPr lang="en-GB" sz="2800" i="1" dirty="0"/>
              <a:t>Ana:</a:t>
            </a:r>
            <a:r>
              <a:rPr lang="en-GB" sz="2800" dirty="0"/>
              <a:t> I knew it! Surely that's why we must learn </a:t>
            </a:r>
            <a:r>
              <a:rPr lang="en-US" sz="2800" dirty="0"/>
              <a:t>distributive property</a:t>
            </a:r>
            <a:r>
              <a:rPr lang="en-GB" sz="2800" dirty="0"/>
              <a:t>! I knew it, I knew it, I knew it,... </a:t>
            </a:r>
            <a:r>
              <a:rPr lang="en-GB" sz="2800" i="1" dirty="0"/>
              <a:t>(Ana runs around the classroom and triumphantly sings "I knew it, I knew it...").  </a:t>
            </a:r>
          </a:p>
          <a:p>
            <a:pPr algn="just"/>
            <a:r>
              <a:rPr lang="en-GB" sz="2800" i="1" dirty="0"/>
              <a:t>Ivana: Stop, stop! I'm joking! Of course, it has a purpose. Let me show you. Do you know what a circle is? </a:t>
            </a:r>
            <a:endParaRPr lang="sr-Latn-RS" sz="2800" i="1" dirty="0"/>
          </a:p>
          <a:p>
            <a:pPr algn="just"/>
            <a:r>
              <a:rPr lang="en-GB" sz="2800" i="1" dirty="0"/>
              <a:t> </a:t>
            </a:r>
          </a:p>
          <a:p>
            <a:pPr algn="just"/>
            <a:r>
              <a:rPr lang="en-GB" sz="2800" i="1" dirty="0"/>
              <a:t>Ana (slightly offended): What kind of question is that, of course, I know. </a:t>
            </a:r>
          </a:p>
          <a:p>
            <a:pPr algn="just"/>
            <a:r>
              <a:rPr lang="en-GB" sz="2800" i="1" dirty="0"/>
              <a:t> </a:t>
            </a:r>
          </a:p>
          <a:p>
            <a:pPr algn="just"/>
            <a:r>
              <a:rPr lang="en-GB" sz="2800" i="1" dirty="0"/>
              <a:t>Ivana: I'm sorry, I didn't doubt it. Let's draw some circles. </a:t>
            </a:r>
            <a:endParaRPr lang="en-GB" sz="2800" dirty="0"/>
          </a:p>
        </p:txBody>
      </p:sp>
    </p:spTree>
    <p:extLst>
      <p:ext uri="{BB962C8B-B14F-4D97-AF65-F5344CB8AC3E}">
        <p14:creationId xmlns:p14="http://schemas.microsoft.com/office/powerpoint/2010/main" val="56907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E9FAB3D-6427-99B9-0B85-3BF7E074BAC7}"/>
              </a:ext>
            </a:extLst>
          </p:cNvPr>
          <p:cNvSpPr txBox="1"/>
          <p:nvPr/>
        </p:nvSpPr>
        <p:spPr>
          <a:xfrm>
            <a:off x="687897" y="596409"/>
            <a:ext cx="10612073" cy="4522905"/>
          </a:xfrm>
          <a:prstGeom prst="rect">
            <a:avLst/>
          </a:prstGeom>
          <a:noFill/>
        </p:spPr>
        <p:txBody>
          <a:bodyPr wrap="square">
            <a:spAutoFit/>
          </a:bodyPr>
          <a:lstStyle/>
          <a:p>
            <a:pPr marL="0" marR="0" algn="just">
              <a:lnSpc>
                <a:spcPct val="115000"/>
              </a:lnSpc>
              <a:spcBef>
                <a:spcPts val="0"/>
              </a:spcBef>
              <a:spcAft>
                <a:spcPts val="10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On the floor of the classroom or in the schoolyard, draw three large circles of different diameters with chalk. Three volunteers carefully measure the lengths of the drawn circle lines in steps, i.e., the circumferences of the circles, for all drawn circles. Let's explain the concept of the circumference of a circle. Let's notice the radius and connect the radius with the number of steps. Compare the results and discuss.</a:t>
            </a:r>
            <a:r>
              <a:rPr lang="en-GB" sz="2800" dirty="0">
                <a:effectLst/>
              </a:rPr>
              <a:t> Drawing circles on paper and a blackboard is also possible, and with the help of a string that we place on the drawn circles, we explain the concept of circumference and compare the results.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444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0C3907-2578-9D35-5B95-29ED356398E7}"/>
              </a:ext>
            </a:extLst>
          </p:cNvPr>
          <p:cNvSpPr txBox="1"/>
          <p:nvPr/>
        </p:nvSpPr>
        <p:spPr>
          <a:xfrm>
            <a:off x="597016" y="700421"/>
            <a:ext cx="10997967" cy="5298502"/>
          </a:xfrm>
          <a:prstGeom prst="rect">
            <a:avLst/>
          </a:prstGeom>
          <a:noFill/>
        </p:spPr>
        <p:txBody>
          <a:bodyPr wrap="square">
            <a:spAutoFit/>
          </a:bodyPr>
          <a:lstStyle/>
          <a:p>
            <a:pPr algn="just"/>
            <a:r>
              <a:rPr lang="en-GB" sz="2800" i="1" dirty="0"/>
              <a:t>Ana:</a:t>
            </a:r>
            <a:r>
              <a:rPr lang="en-GB" sz="2800" dirty="0"/>
              <a:t> But that's not fair, they all have different shoe numbers! Of course, the number of steps varies even for the same circle!  </a:t>
            </a:r>
            <a:endParaRPr lang="sr-Latn-RS" sz="2800" dirty="0"/>
          </a:p>
          <a:p>
            <a:pPr algn="just"/>
            <a:endParaRPr lang="en-GB" sz="2800" dirty="0"/>
          </a:p>
          <a:p>
            <a:pPr algn="just"/>
            <a:r>
              <a:rPr lang="en-GB" sz="2800" i="1" dirty="0"/>
              <a:t>Ivana:</a:t>
            </a:r>
            <a:r>
              <a:rPr lang="en-GB" sz="2800" dirty="0"/>
              <a:t> Exactly. The number of steps will depend on the length of our feet. But, to avoid confusion, the exact circumference can be told to us by the number π. If you multiply the diameter of the circle by π, you get the circumference of the circle. Actually because of the circumference of the circle (and the surface, but that's another story) mathematicians began to calculate and discover the number π. As you can see </a:t>
            </a:r>
            <a:endParaRPr lang="sr-Latn-RS" sz="2800" dirty="0"/>
          </a:p>
          <a:p>
            <a:endParaRPr lang="sr-Latn-RS" sz="2800" dirty="0"/>
          </a:p>
          <a:p>
            <a:pPr algn="ctr"/>
            <a:r>
              <a:rPr lang="en-GB" sz="2800" b="1" dirty="0">
                <a:latin typeface="Broadway" panose="04040905080B02020502" pitchFamily="82" charset="0"/>
              </a:rPr>
              <a:t>the number π is hidden from us in the circles!</a:t>
            </a:r>
          </a:p>
          <a:p>
            <a:pPr marL="0" marR="0" algn="just">
              <a:lnSpc>
                <a:spcPct val="115000"/>
              </a:lnSpc>
              <a:spcBef>
                <a:spcPts val="0"/>
              </a:spcBef>
              <a:spcAft>
                <a:spcPts val="1000"/>
              </a:spcAft>
            </a:pPr>
            <a:endParaRPr lang="sr-Latn-RS" sz="28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856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anim calcmode="lin" valueType="num">
                                      <p:cBhvr>
                                        <p:cTn id="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0AF0B8-65B7-B99E-5128-50BDA36F9627}"/>
              </a:ext>
            </a:extLst>
          </p:cNvPr>
          <p:cNvSpPr txBox="1"/>
          <p:nvPr/>
        </p:nvSpPr>
        <p:spPr>
          <a:xfrm>
            <a:off x="268448" y="534965"/>
            <a:ext cx="11476139" cy="5559471"/>
          </a:xfrm>
          <a:prstGeom prst="rect">
            <a:avLst/>
          </a:prstGeom>
          <a:noFill/>
        </p:spPr>
        <p:txBody>
          <a:bodyPr wrap="square">
            <a:spAutoFit/>
          </a:bodyPr>
          <a:lstStyle/>
          <a:p>
            <a:pPr marL="0" marR="0">
              <a:lnSpc>
                <a:spcPct val="115000"/>
              </a:lnSpc>
              <a:spcBef>
                <a:spcPts val="0"/>
              </a:spcBef>
              <a:spcAft>
                <a:spcPts val="1000"/>
              </a:spcAft>
            </a:pPr>
            <a:r>
              <a:rPr lang="en-GB" sz="2800" i="1" dirty="0">
                <a:effectLst/>
                <a:latin typeface="Calibri" panose="020F0502020204030204" pitchFamily="34" charset="0"/>
                <a:ea typeface="Calibri" panose="020F0502020204030204" pitchFamily="34" charset="0"/>
                <a:cs typeface="Times New Roman" panose="02020603050405020304" pitchFamily="18" charset="0"/>
              </a:rPr>
              <a:t>Ana (laughing):</a:t>
            </a:r>
            <a:r>
              <a:rPr lang="en-GB" sz="2800" dirty="0">
                <a:effectLst/>
                <a:latin typeface="Calibri" panose="020F0502020204030204" pitchFamily="34" charset="0"/>
                <a:ea typeface="Calibri" panose="020F0502020204030204" pitchFamily="34" charset="0"/>
                <a:cs typeface="Times New Roman" panose="02020603050405020304" pitchFamily="18" charset="0"/>
              </a:rPr>
              <a:t> It hid really well.</a:t>
            </a:r>
          </a:p>
          <a:p>
            <a:pPr marL="0" marR="0" algn="just">
              <a:lnSpc>
                <a:spcPct val="115000"/>
              </a:lnSpc>
              <a:spcBef>
                <a:spcPts val="0"/>
              </a:spcBef>
              <a:spcAft>
                <a:spcPts val="1000"/>
              </a:spcAft>
            </a:pPr>
            <a:r>
              <a:rPr lang="en-GB" sz="2800" i="1" dirty="0">
                <a:effectLst/>
                <a:latin typeface="Calibri" panose="020F0502020204030204" pitchFamily="34" charset="0"/>
                <a:ea typeface="Calibri" panose="020F0502020204030204" pitchFamily="34" charset="0"/>
                <a:cs typeface="Times New Roman" panose="02020603050405020304" pitchFamily="18" charset="0"/>
              </a:rPr>
              <a:t>Ivana</a:t>
            </a:r>
            <a:r>
              <a:rPr lang="en-GB" sz="2800" dirty="0">
                <a:effectLst/>
                <a:latin typeface="Calibri" panose="020F0502020204030204" pitchFamily="34" charset="0"/>
                <a:ea typeface="Calibri" panose="020F0502020204030204" pitchFamily="34" charset="0"/>
                <a:cs typeface="Times New Roman" panose="02020603050405020304" pitchFamily="18" charset="0"/>
              </a:rPr>
              <a:t>: Look at it like this, it is also hidden in the apple pie, the circular one, of course. </a:t>
            </a:r>
            <a:r>
              <a:rPr lang="en-US" sz="2800" dirty="0">
                <a:effectLst/>
                <a:latin typeface="Calibri" panose="020F0502020204030204" pitchFamily="34" charset="0"/>
                <a:ea typeface="Calibri" panose="020F0502020204030204" pitchFamily="34" charset="0"/>
                <a:cs typeface="Times New Roman" panose="02020603050405020304" pitchFamily="18" charset="0"/>
              </a:rPr>
              <a:t>On one hand, a pie </a:t>
            </a:r>
            <a:r>
              <a:rPr lang="en-GB" sz="2800" dirty="0">
                <a:effectLst/>
                <a:latin typeface="Calibri" panose="020F0502020204030204" pitchFamily="34" charset="0"/>
                <a:ea typeface="Calibri" panose="020F0502020204030204" pitchFamily="34" charset="0"/>
                <a:cs typeface="Times New Roman" panose="02020603050405020304" pitchFamily="18" charset="0"/>
              </a:rPr>
              <a:t>is circular in shape, so it has a circumference that we calculate using π, on another pie is pronounced the same as the letter π.</a:t>
            </a:r>
          </a:p>
          <a:p>
            <a:pPr marL="0" marR="0" algn="just">
              <a:lnSpc>
                <a:spcPct val="115000"/>
              </a:lnSpc>
              <a:spcBef>
                <a:spcPts val="0"/>
              </a:spcBef>
              <a:spcAft>
                <a:spcPts val="1000"/>
              </a:spcAft>
            </a:pPr>
            <a:r>
              <a:rPr lang="en-GB" sz="2800" i="1" dirty="0">
                <a:effectLst/>
                <a:latin typeface="Calibri" panose="020F0502020204030204" pitchFamily="34" charset="0"/>
                <a:ea typeface="Calibri" panose="020F0502020204030204" pitchFamily="34" charset="0"/>
                <a:cs typeface="Times New Roman" panose="02020603050405020304" pitchFamily="18" charset="0"/>
              </a:rPr>
              <a:t>Ana:</a:t>
            </a:r>
            <a:r>
              <a:rPr lang="en-GB" sz="2800" dirty="0">
                <a:effectLst/>
                <a:latin typeface="Calibri" panose="020F0502020204030204" pitchFamily="34" charset="0"/>
                <a:ea typeface="Calibri" panose="020F0502020204030204" pitchFamily="34" charset="0"/>
                <a:cs typeface="Times New Roman" panose="02020603050405020304" pitchFamily="18" charset="0"/>
              </a:rPr>
              <a:t> I'm hungry now. Good thing lunchtime is near. I hope it's pie on the menu today. </a:t>
            </a:r>
            <a:r>
              <a:rPr lang="en-GB" sz="2800" dirty="0">
                <a:effectLst/>
                <a:latin typeface="Segoe UI Emoji" panose="020B0502040204020203" pitchFamily="34" charset="0"/>
                <a:ea typeface="Calibri" panose="020F0502020204030204" pitchFamily="34" charset="0"/>
                <a:cs typeface="Segoe UI Emoji" panose="020B0502040204020203" pitchFamily="34" charset="0"/>
              </a:rPr>
              <a:t>😊</a:t>
            </a: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just">
              <a:lnSpc>
                <a:spcPct val="115000"/>
              </a:lnSpc>
              <a:spcBef>
                <a:spcPts val="0"/>
              </a:spcBef>
              <a:spcAft>
                <a:spcPts val="10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But, why magical? Yes, a pie has a bit of magic, but not enough. </a:t>
            </a:r>
          </a:p>
          <a:p>
            <a:pPr marL="0" marR="0" algn="just">
              <a:lnSpc>
                <a:spcPct val="115000"/>
              </a:lnSpc>
              <a:spcBef>
                <a:spcPts val="0"/>
              </a:spcBef>
              <a:spcAft>
                <a:spcPts val="100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2800" i="1" dirty="0"/>
              <a:t>Ivana:</a:t>
            </a:r>
            <a:r>
              <a:rPr lang="en-GB" sz="2800" dirty="0"/>
              <a:t> If you try hard and look closely at the digits of the number π, you can certainly find the date of your birthday. </a:t>
            </a:r>
          </a:p>
        </p:txBody>
      </p:sp>
    </p:spTree>
    <p:extLst>
      <p:ext uri="{BB962C8B-B14F-4D97-AF65-F5344CB8AC3E}">
        <p14:creationId xmlns:p14="http://schemas.microsoft.com/office/powerpoint/2010/main" val="3887188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3.xml><?xml version="1.0" encoding="utf-8"?>
<a:theme xmlns:a="http://schemas.openxmlformats.org/drawingml/2006/main" name="2_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4.xml><?xml version="1.0" encoding="utf-8"?>
<a:theme xmlns:a="http://schemas.openxmlformats.org/drawingml/2006/main" name="3_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5.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07B458E19C89449AF5522DEF9AC583" ma:contentTypeVersion="34" ma:contentTypeDescription="Create a new document." ma:contentTypeScope="" ma:versionID="7bafc66a223f216176c22d9cb33acbac">
  <xsd:schema xmlns:xsd="http://www.w3.org/2001/XMLSchema" xmlns:xs="http://www.w3.org/2001/XMLSchema" xmlns:p="http://schemas.microsoft.com/office/2006/metadata/properties" xmlns:ns2="a6ab76a3-83c0-4fd1-9310-8277f7fcc0cb" xmlns:ns3="33cac09c-2c1a-407f-8c9b-9ce7a0c840ce" targetNamespace="http://schemas.microsoft.com/office/2006/metadata/properties" ma:root="true" ma:fieldsID="f26140d19350d16f16d0c2c4ccff2350" ns2:_="" ns3:_="">
    <xsd:import namespace="a6ab76a3-83c0-4fd1-9310-8277f7fcc0cb"/>
    <xsd:import namespace="33cac09c-2c1a-407f-8c9b-9ce7a0c840ce"/>
    <xsd:element name="properties">
      <xsd:complexType>
        <xsd:sequence>
          <xsd:element name="documentManagement">
            <xsd:complexType>
              <xsd:all>
                <xsd:element ref="ns2:MediaServiceMetadata" minOccurs="0"/>
                <xsd:element ref="ns2:MediaServiceFastMetadata"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ab76a3-83c0-4fd1-9310-8277f7fcc0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0" nillable="true" ma:displayName="Notebook Type" ma:internalName="NotebookType">
      <xsd:simpleType>
        <xsd:restriction base="dms:Text"/>
      </xsd:simpleType>
    </xsd:element>
    <xsd:element name="FolderType" ma:index="11" nillable="true" ma:displayName="Folder Type" ma:internalName="FolderType">
      <xsd:simpleType>
        <xsd:restriction base="dms:Text"/>
      </xsd:simpleType>
    </xsd:element>
    <xsd:element name="CultureName" ma:index="12" nillable="true" ma:displayName="Culture Name" ma:internalName="CultureName">
      <xsd:simpleType>
        <xsd:restriction base="dms:Text"/>
      </xsd:simpleType>
    </xsd:element>
    <xsd:element name="AppVersion" ma:index="13" nillable="true" ma:displayName="App Version" ma:internalName="AppVersion">
      <xsd:simpleType>
        <xsd:restriction base="dms:Text"/>
      </xsd:simpleType>
    </xsd:element>
    <xsd:element name="TeamsChannelId" ma:index="14" nillable="true" ma:displayName="Teams Channel Id" ma:internalName="TeamsChannelId">
      <xsd:simpleType>
        <xsd:restriction base="dms:Text"/>
      </xsd:simpleType>
    </xsd:element>
    <xsd:element name="Owner" ma:index="1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6" nillable="true" ma:displayName="Math Settings" ma:internalName="Math_Settings">
      <xsd:simpleType>
        <xsd:restriction base="dms:Text"/>
      </xsd:simple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Leaders" ma:index="1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2" nillable="true" ma:displayName="Distribution Groups" ma:internalName="Distribution_Groups">
      <xsd:simpleType>
        <xsd:restriction base="dms:Note">
          <xsd:maxLength value="255"/>
        </xsd:restriction>
      </xsd:simpleType>
    </xsd:element>
    <xsd:element name="LMS_Mappings" ma:index="23" nillable="true" ma:displayName="LMS Mappings" ma:internalName="LMS_Mappings">
      <xsd:simpleType>
        <xsd:restriction base="dms:Note">
          <xsd:maxLength value="255"/>
        </xsd:restriction>
      </xsd:simpleType>
    </xsd:element>
    <xsd:element name="Invited_Leaders" ma:index="24" nillable="true" ma:displayName="Invited Leaders" ma:internalName="Invited_Leaders">
      <xsd:simpleType>
        <xsd:restriction base="dms:Note">
          <xsd:maxLength value="255"/>
        </xsd:restriction>
      </xsd:simpleType>
    </xsd:element>
    <xsd:element name="Invited_Members" ma:index="25" nillable="true" ma:displayName="Invited Members" ma:internalName="Invited_Member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Leaders_Only_SectionGroup" ma:index="27" nillable="true" ma:displayName="Has Leaders Only SectionGroup" ma:internalName="Has_Leaders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IsNotebookLocked" ma:index="29" nillable="true" ma:displayName="Is Notebook Locked" ma:internalName="IsNotebookLocked">
      <xsd:simpleType>
        <xsd:restriction base="dms:Boolean"/>
      </xsd:simpleType>
    </xsd:element>
    <xsd:element name="Teams_Channel_Section_Location" ma:index="30" nillable="true" ma:displayName="Teams Channel Section Location" ma:internalName="Teams_Channel_Section_Location">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MediaServiceGenerationTime" ma:index="33" nillable="true" ma:displayName="MediaServiceGenerationTime" ma:hidden="true" ma:internalName="MediaServiceGenerationTime" ma:readOnly="true">
      <xsd:simpleType>
        <xsd:restriction base="dms:Text"/>
      </xsd:simpleType>
    </xsd:element>
    <xsd:element name="MediaServiceEventHashCode" ma:index="34" nillable="true" ma:displayName="MediaServiceEventHashCode" ma:hidden="true" ma:internalName="MediaServiceEventHashCode" ma:readOnly="true">
      <xsd:simpleType>
        <xsd:restriction base="dms:Text"/>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element name="MediaServiceDateTaken" ma:index="37" nillable="true" ma:displayName="MediaServiceDateTaken" ma:hidden="true" ma:internalName="MediaServiceDateTaken" ma:readOnly="true">
      <xsd:simpleType>
        <xsd:restriction base="dms:Text"/>
      </xsd:simpleType>
    </xsd:element>
    <xsd:element name="MediaServiceLocation" ma:index="38" nillable="true" ma:displayName="Location" ma:internalName="MediaServiceLocation" ma:readOnly="true">
      <xsd:simpleType>
        <xsd:restriction base="dms:Text"/>
      </xsd:simpleType>
    </xsd:element>
    <xsd:element name="lcf76f155ced4ddcb4097134ff3c332f" ma:index="40" nillable="true" ma:taxonomy="true" ma:internalName="lcf76f155ced4ddcb4097134ff3c332f" ma:taxonomyFieldName="MediaServiceImageTags" ma:displayName="Image Tags" ma:readOnly="false" ma:fieldId="{5cf76f15-5ced-4ddc-b409-7134ff3c332f}" ma:taxonomyMulti="true" ma:sspId="53f066e4-20f1-4365-b709-2cd703fcea3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3cac09c-2c1a-407f-8c9b-9ce7a0c840ce" elementFormDefault="qualified">
    <xsd:import namespace="http://schemas.microsoft.com/office/2006/documentManagement/types"/>
    <xsd:import namespace="http://schemas.microsoft.com/office/infopath/2007/PartnerControls"/>
    <xsd:element name="TaxCatchAll" ma:index="41" nillable="true" ma:displayName="Taxonomy Catch All Column" ma:hidden="true" ma:list="{d05b20f0-125a-4585-9cbf-e7327c2c75c0}" ma:internalName="TaxCatchAll" ma:showField="CatchAllData" ma:web="33cac09c-2c1a-407f-8c9b-9ce7a0c840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elf_Registration_Enabled xmlns="a6ab76a3-83c0-4fd1-9310-8277f7fcc0cb" xsi:nil="true"/>
    <LMS_Mappings xmlns="a6ab76a3-83c0-4fd1-9310-8277f7fcc0cb" xsi:nil="true"/>
    <Teams_Channel_Section_Location xmlns="a6ab76a3-83c0-4fd1-9310-8277f7fcc0cb" xsi:nil="true"/>
    <Math_Settings xmlns="a6ab76a3-83c0-4fd1-9310-8277f7fcc0cb" xsi:nil="true"/>
    <AppVersion xmlns="a6ab76a3-83c0-4fd1-9310-8277f7fcc0cb" xsi:nil="true"/>
    <Invited_Leaders xmlns="a6ab76a3-83c0-4fd1-9310-8277f7fcc0cb" xsi:nil="true"/>
    <Invited_Members xmlns="a6ab76a3-83c0-4fd1-9310-8277f7fcc0cb" xsi:nil="true"/>
    <TaxCatchAll xmlns="33cac09c-2c1a-407f-8c9b-9ce7a0c840ce" xsi:nil="true"/>
    <Templates xmlns="a6ab76a3-83c0-4fd1-9310-8277f7fcc0cb" xsi:nil="true"/>
    <Has_Leaders_Only_SectionGroup xmlns="a6ab76a3-83c0-4fd1-9310-8277f7fcc0cb" xsi:nil="true"/>
    <Distribution_Groups xmlns="a6ab76a3-83c0-4fd1-9310-8277f7fcc0cb" xsi:nil="true"/>
    <TeamsChannelId xmlns="a6ab76a3-83c0-4fd1-9310-8277f7fcc0cb" xsi:nil="true"/>
    <CultureName xmlns="a6ab76a3-83c0-4fd1-9310-8277f7fcc0cb" xsi:nil="true"/>
    <Owner xmlns="a6ab76a3-83c0-4fd1-9310-8277f7fcc0cb">
      <UserInfo>
        <DisplayName/>
        <AccountId xsi:nil="true"/>
        <AccountType/>
      </UserInfo>
    </Owner>
    <Leaders xmlns="a6ab76a3-83c0-4fd1-9310-8277f7fcc0cb">
      <UserInfo>
        <DisplayName/>
        <AccountId xsi:nil="true"/>
        <AccountType/>
      </UserInfo>
    </Leaders>
    <IsNotebookLocked xmlns="a6ab76a3-83c0-4fd1-9310-8277f7fcc0cb" xsi:nil="true"/>
    <DefaultSectionNames xmlns="a6ab76a3-83c0-4fd1-9310-8277f7fcc0cb" xsi:nil="true"/>
    <Is_Collaboration_Space_Locked xmlns="a6ab76a3-83c0-4fd1-9310-8277f7fcc0cb" xsi:nil="true"/>
    <Members xmlns="a6ab76a3-83c0-4fd1-9310-8277f7fcc0cb">
      <UserInfo>
        <DisplayName/>
        <AccountId xsi:nil="true"/>
        <AccountType/>
      </UserInfo>
    </Members>
    <Member_Groups xmlns="a6ab76a3-83c0-4fd1-9310-8277f7fcc0cb">
      <UserInfo>
        <DisplayName/>
        <AccountId xsi:nil="true"/>
        <AccountType/>
      </UserInfo>
    </Member_Groups>
    <NotebookType xmlns="a6ab76a3-83c0-4fd1-9310-8277f7fcc0cb" xsi:nil="true"/>
    <FolderType xmlns="a6ab76a3-83c0-4fd1-9310-8277f7fcc0cb" xsi:nil="true"/>
    <lcf76f155ced4ddcb4097134ff3c332f xmlns="a6ab76a3-83c0-4fd1-9310-8277f7fcc0c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E9B8B8F-AA75-4984-ACAE-D8A6F33B5468}"/>
</file>

<file path=customXml/itemProps2.xml><?xml version="1.0" encoding="utf-8"?>
<ds:datastoreItem xmlns:ds="http://schemas.openxmlformats.org/officeDocument/2006/customXml" ds:itemID="{07EA55AC-1A20-45DA-8A40-D4E3A39C7F63}"/>
</file>

<file path=customXml/itemProps3.xml><?xml version="1.0" encoding="utf-8"?>
<ds:datastoreItem xmlns:ds="http://schemas.openxmlformats.org/officeDocument/2006/customXml" ds:itemID="{903C8750-1771-45B9-815A-098FCE5E36BD}"/>
</file>

<file path=docProps/app.xml><?xml version="1.0" encoding="utf-8"?>
<Properties xmlns="http://schemas.openxmlformats.org/officeDocument/2006/extended-properties" xmlns:vt="http://schemas.openxmlformats.org/officeDocument/2006/docPropsVTypes">
  <Template>tf00001054_wac</Template>
  <TotalTime>295</TotalTime>
  <Words>1238</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11</vt:i4>
      </vt:variant>
    </vt:vector>
  </HeadingPairs>
  <TitlesOfParts>
    <vt:vector size="23" baseType="lpstr">
      <vt:lpstr>Arial</vt:lpstr>
      <vt:lpstr>Broadway</vt:lpstr>
      <vt:lpstr>Calibri</vt:lpstr>
      <vt:lpstr>Consolas</vt:lpstr>
      <vt:lpstr>Corbel</vt:lpstr>
      <vt:lpstr>Segoe UI Emoji</vt:lpstr>
      <vt:lpstr>Trebuchet MS</vt:lpstr>
      <vt:lpstr>1_Berlin</vt:lpstr>
      <vt:lpstr>Berlin</vt:lpstr>
      <vt:lpstr>2_Berlin</vt:lpstr>
      <vt:lpstr>3_Berlin</vt:lpstr>
      <vt:lpstr>Chalkboard 16x9</vt:lpstr>
      <vt:lpstr>The magical spring number π A small dramatic text with a dash of mathematics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familie</dc:title>
  <dc:creator>Ivana Stajner-Papuga</dc:creator>
  <cp:lastModifiedBy>Ivana Stajner-Papuga</cp:lastModifiedBy>
  <cp:revision>12</cp:revision>
  <dcterms:created xsi:type="dcterms:W3CDTF">2021-11-10T18:05:38Z</dcterms:created>
  <dcterms:modified xsi:type="dcterms:W3CDTF">2022-10-13T22:33:03Z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0x0101006307B458E19C89449AF5522DEF9AC583</vt:lpwstr>
  </property>
</Properties>
</file>