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charts/colors1.xml" ContentType="application/vnd.ms-office.chartcolorstyle+xml"/>
  <Override PartName="/ppt/charts/style1.xml" ContentType="application/vnd.ms-office.chartstyle+xml"/>
  <Override PartName="/ppt/charts/chartEx1.xml" ContentType="application/vnd.ms-office.chartex+xml"/>
  <Override PartName="/ppt/theme/theme1.xml" ContentType="application/vnd.openxmlformats-officedocument.theme+xml"/>
  <Override PartName="/ppt/charts/chartEx2.xml" ContentType="application/vnd.ms-office.chartex+xml"/>
  <Override PartName="/ppt/charts/style2.xml" ContentType="application/vnd.ms-office.chartstyle+xml"/>
  <Override PartName="/ppt/charts/colors2.xml" ContentType="application/vnd.ms-office.chartcolorstyle+xml"/>
  <Override PartName="/ppt/theme/theme5.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5" r:id="rId2"/>
    <p:sldMasterId id="2147483723" r:id="rId3"/>
    <p:sldMasterId id="2147483741" r:id="rId4"/>
    <p:sldMasterId id="2147483759" r:id="rId5"/>
  </p:sldMasterIdLst>
  <p:sldIdLst>
    <p:sldId id="260" r:id="rId6"/>
    <p:sldId id="261" r:id="rId7"/>
    <p:sldId id="262" r:id="rId8"/>
    <p:sldId id="274" r:id="rId9"/>
    <p:sldId id="269" r:id="rId10"/>
    <p:sldId id="275" r:id="rId11"/>
    <p:sldId id="276" r:id="rId12"/>
    <p:sldId id="272"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42" autoAdjust="0"/>
  </p:normalViewPr>
  <p:slideViewPr>
    <p:cSldViewPr snapToGrid="0">
      <p:cViewPr>
        <p:scale>
          <a:sx n="89" d="100"/>
          <a:sy n="89" d="100"/>
        </p:scale>
        <p:origin x="696" y="6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ivana\inamath\scenariji\Istoromatika\istoromatika%20eng\lenta1%20eng.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ivana\inamath\scenariji\Istoromatika\istoromatika%20eng\lenta2%20eng.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Sheet1!$B$9:$V$9</cx:f>
        <cx:lvl ptCount="21">
          <cx:pt idx="0">I century    1-100</cx:pt>
          <cx:pt idx="1">II century    101-200</cx:pt>
          <cx:pt idx="2">III century    201-300</cx:pt>
          <cx:pt idx="3">IV century    301-400</cx:pt>
          <cx:pt idx="4">V century    401-500</cx:pt>
          <cx:pt idx="5">VI century    501-600</cx:pt>
          <cx:pt idx="6">VII century    601-700</cx:pt>
          <cx:pt idx="7">VIII century    701-800</cx:pt>
          <cx:pt idx="8">IX century    801-900</cx:pt>
          <cx:pt idx="9">X century    901-1000</cx:pt>
          <cx:pt idx="10">XI century    1001-1100</cx:pt>
          <cx:pt idx="11">XII century    1101-1200</cx:pt>
          <cx:pt idx="12">XIII century    1201-1300</cx:pt>
          <cx:pt idx="13">XIV century    1301-1400</cx:pt>
          <cx:pt idx="14">XV century    1401-1500</cx:pt>
          <cx:pt idx="15">XVI century    1501-1600</cx:pt>
          <cx:pt idx="16">XVII century    1601-1700</cx:pt>
          <cx:pt idx="17">XVIII century    1701-1800</cx:pt>
          <cx:pt idx="18"> XIX century    1801-1900</cx:pt>
          <cx:pt idx="19">XX century    1901-2000</cx:pt>
          <cx:pt idx="20">XXI century    2001-2100</cx:pt>
        </cx:lvl>
      </cx:strDim>
      <cx:numDim type="val">
        <cx:f dir="row">Sheet1!$B$10:$V$10</cx:f>
        <cx:lvl ptCount="21" formatCode="General">
          <cx:pt idx="0">100</cx:pt>
          <cx:pt idx="1">100</cx:pt>
          <cx:pt idx="2">100</cx:pt>
          <cx:pt idx="3">100</cx:pt>
          <cx:pt idx="4">100</cx:pt>
          <cx:pt idx="5">100</cx:pt>
          <cx:pt idx="6">100</cx:pt>
          <cx:pt idx="7">100</cx:pt>
          <cx:pt idx="8">100</cx:pt>
          <cx:pt idx="9">100</cx:pt>
          <cx:pt idx="10">100</cx:pt>
          <cx:pt idx="11">100</cx:pt>
          <cx:pt idx="12">100</cx:pt>
          <cx:pt idx="13">100</cx:pt>
          <cx:pt idx="14">100</cx:pt>
          <cx:pt idx="15">100</cx:pt>
          <cx:pt idx="16">100</cx:pt>
          <cx:pt idx="17">100</cx:pt>
          <cx:pt idx="18">100</cx:pt>
          <cx:pt idx="19">100</cx:pt>
          <cx:pt idx="20">100</cx:pt>
        </cx:lvl>
      </cx:numDim>
    </cx:data>
  </cx:chartData>
  <cx:chart>
    <cx:plotArea>
      <cx:plotAreaRegion>
        <cx:series layoutId="waterfall" uniqueId="{77A5B17C-B9E6-4DAB-9B50-C14F10D5178E}">
          <cx:dataPt idx="0">
            <cx:spPr>
              <a:solidFill>
                <a:srgbClr val="70AD47">
                  <a:lumMod val="60000"/>
                  <a:lumOff val="40000"/>
                </a:srgbClr>
              </a:solidFill>
            </cx:spPr>
          </cx:dataPt>
          <cx:dataPt idx="1">
            <cx:spPr>
              <a:solidFill>
                <a:srgbClr val="70AD47">
                  <a:lumMod val="75000"/>
                </a:srgbClr>
              </a:solidFill>
            </cx:spPr>
          </cx:dataPt>
          <cx:dataPt idx="2">
            <cx:spPr>
              <a:solidFill>
                <a:srgbClr val="70AD47">
                  <a:lumMod val="50000"/>
                </a:srgbClr>
              </a:solidFill>
            </cx:spPr>
          </cx:dataPt>
          <cx:dataPt idx="3">
            <cx:spPr>
              <a:solidFill>
                <a:srgbClr val="5B9BD5">
                  <a:lumMod val="60000"/>
                  <a:lumOff val="40000"/>
                </a:srgbClr>
              </a:solidFill>
            </cx:spPr>
          </cx:dataPt>
          <cx:dataPt idx="4">
            <cx:spPr>
              <a:solidFill>
                <a:srgbClr val="5B9BD5">
                  <a:lumMod val="75000"/>
                </a:srgbClr>
              </a:solidFill>
            </cx:spPr>
          </cx:dataPt>
          <cx:dataPt idx="5">
            <cx:spPr>
              <a:solidFill>
                <a:srgbClr val="5B9BD5">
                  <a:lumMod val="50000"/>
                </a:srgbClr>
              </a:solidFill>
            </cx:spPr>
          </cx:dataPt>
          <cx:dataPt idx="6">
            <cx:spPr>
              <a:solidFill>
                <a:srgbClr val="FFC000">
                  <a:lumMod val="60000"/>
                  <a:lumOff val="40000"/>
                </a:srgbClr>
              </a:solidFill>
            </cx:spPr>
          </cx:dataPt>
          <cx:dataPt idx="7">
            <cx:spPr>
              <a:solidFill>
                <a:srgbClr val="FFC000">
                  <a:lumMod val="75000"/>
                </a:srgbClr>
              </a:solidFill>
            </cx:spPr>
          </cx:dataPt>
          <cx:dataPt idx="8">
            <cx:spPr>
              <a:solidFill>
                <a:srgbClr val="FFC000">
                  <a:lumMod val="50000"/>
                </a:srgbClr>
              </a:solidFill>
            </cx:spPr>
          </cx:dataPt>
          <cx:dataPt idx="9">
            <cx:spPr>
              <a:solidFill>
                <a:srgbClr val="A5A5A5">
                  <a:lumMod val="60000"/>
                  <a:lumOff val="40000"/>
                </a:srgbClr>
              </a:solidFill>
            </cx:spPr>
          </cx:dataPt>
          <cx:dataPt idx="10">
            <cx:spPr>
              <a:solidFill>
                <a:srgbClr val="A5A5A5">
                  <a:lumMod val="75000"/>
                </a:srgbClr>
              </a:solidFill>
            </cx:spPr>
          </cx:dataPt>
          <cx:dataPt idx="11">
            <cx:spPr>
              <a:solidFill>
                <a:srgbClr val="ED7D31">
                  <a:lumMod val="60000"/>
                  <a:lumOff val="40000"/>
                </a:srgbClr>
              </a:solidFill>
            </cx:spPr>
          </cx:dataPt>
          <cx:dataPt idx="12">
            <cx:spPr>
              <a:solidFill>
                <a:srgbClr val="ED7D31">
                  <a:lumMod val="75000"/>
                </a:srgbClr>
              </a:solidFill>
            </cx:spPr>
          </cx:dataPt>
          <cx:dataPt idx="13">
            <cx:spPr>
              <a:solidFill>
                <a:srgbClr val="ED7D31">
                  <a:lumMod val="50000"/>
                </a:srgbClr>
              </a:solidFill>
            </cx:spPr>
          </cx:dataPt>
          <cx:dataPt idx="14">
            <cx:spPr>
              <a:solidFill>
                <a:srgbClr val="4472C4">
                  <a:lumMod val="60000"/>
                  <a:lumOff val="40000"/>
                </a:srgbClr>
              </a:solidFill>
            </cx:spPr>
          </cx:dataPt>
          <cx:dataPt idx="15">
            <cx:spPr>
              <a:solidFill>
                <a:srgbClr val="4472C4">
                  <a:lumMod val="75000"/>
                </a:srgbClr>
              </a:solidFill>
            </cx:spPr>
          </cx:dataPt>
          <cx:dataPt idx="16">
            <cx:spPr>
              <a:solidFill>
                <a:srgbClr val="4472C4">
                  <a:lumMod val="50000"/>
                </a:srgbClr>
              </a:solidFill>
            </cx:spPr>
          </cx:dataPt>
          <cx:dataPt idx="17">
            <cx:spPr>
              <a:solidFill>
                <a:srgbClr val="FFFF00"/>
              </a:solidFill>
            </cx:spPr>
          </cx:dataPt>
          <cx:dataPt idx="18">
            <cx:spPr>
              <a:solidFill>
                <a:srgbClr val="92D050"/>
              </a:solidFill>
            </cx:spPr>
          </cx:dataPt>
          <cx:dataPt idx="19">
            <cx:spPr>
              <a:solidFill>
                <a:srgbClr val="FF0000"/>
              </a:solidFill>
            </cx:spPr>
          </cx:dataPt>
          <cx:dataPt idx="20">
            <cx:spPr>
              <a:solidFill>
                <a:srgbClr val="7030A0"/>
              </a:solidFill>
            </cx:spPr>
          </cx:dataPt>
          <cx:dataId val="0"/>
          <cx:layoutPr>
            <cx:visibility connectorLines="0"/>
            <cx:subtotals/>
          </cx:layoutPr>
        </cx:series>
      </cx:plotAreaRegion>
      <cx:axis id="0">
        <cx:catScaling gapWidth="0"/>
        <cx:majorGridlines/>
        <cx:tickLabels/>
        <cx:txPr>
          <a:bodyPr spcFirstLastPara="1" vertOverflow="ellipsis" horzOverflow="overflow" wrap="square" lIns="0" tIns="0" rIns="0" bIns="0" anchor="ctr" anchorCtr="1"/>
          <a:lstStyle/>
          <a:p>
            <a:pPr algn="ctr" rtl="0">
              <a:defRPr b="1">
                <a:solidFill>
                  <a:schemeClr val="tx1"/>
                </a:solidFill>
              </a:defRPr>
            </a:pPr>
            <a:endParaRPr lang="en-US" sz="900" b="1" i="0" u="none" strike="noStrike" baseline="0">
              <a:solidFill>
                <a:schemeClr val="tx1"/>
              </a:solidFill>
              <a:latin typeface="Calibri" panose="020F0502020204030204"/>
            </a:endParaRPr>
          </a:p>
        </cx:txPr>
      </cx:axis>
      <cx:axis id="1">
        <cx:valScaling max="2200" min="1"/>
        <cx:majorGridlines/>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Sheet1!$O$9:$V$9</cx:f>
        <cx:lvl ptCount="8">
          <cx:pt idx="0">XIV century    1301-1400</cx:pt>
          <cx:pt idx="1">XV century    1401-1500</cx:pt>
          <cx:pt idx="2">XVI century    1501-1600</cx:pt>
          <cx:pt idx="3">XVII century    1601-1700</cx:pt>
          <cx:pt idx="4">XVIII century    1701-1800</cx:pt>
          <cx:pt idx="5"> XIX century    1801-1900</cx:pt>
          <cx:pt idx="6">XX century    1901-2000</cx:pt>
          <cx:pt idx="7">XXI century    2001-2100</cx:pt>
        </cx:lvl>
      </cx:strDim>
      <cx:numDim type="val">
        <cx:f dir="row">Sheet1!$O$10:$V$10</cx:f>
        <cx:lvl ptCount="8" formatCode="General">
          <cx:pt idx="0">1400</cx:pt>
          <cx:pt idx="1">100</cx:pt>
          <cx:pt idx="2">100</cx:pt>
          <cx:pt idx="3">100</cx:pt>
          <cx:pt idx="4">100</cx:pt>
          <cx:pt idx="5">100</cx:pt>
          <cx:pt idx="6">100</cx:pt>
          <cx:pt idx="7">100</cx:pt>
        </cx:lvl>
      </cx:numDim>
    </cx:data>
  </cx:chartData>
  <cx:chart>
    <cx:plotArea>
      <cx:plotAreaRegion>
        <cx:series layoutId="waterfall" uniqueId="{9E1AF71E-6BBF-4C01-89FF-0465647DDA2C}">
          <cx:spPr>
            <a:solidFill>
              <a:srgbClr val="FFFF00"/>
            </a:solidFill>
          </cx:spPr>
          <cx:dataPt idx="1">
            <cx:spPr>
              <a:solidFill>
                <a:srgbClr val="92D050"/>
              </a:solidFill>
            </cx:spPr>
          </cx:dataPt>
          <cx:dataPt idx="2">
            <cx:spPr>
              <a:solidFill>
                <a:srgbClr val="00B0F0"/>
              </a:solidFill>
            </cx:spPr>
          </cx:dataPt>
          <cx:dataPt idx="3">
            <cx:spPr>
              <a:solidFill>
                <a:srgbClr val="FFC000">
                  <a:lumMod val="60000"/>
                  <a:lumOff val="40000"/>
                </a:srgbClr>
              </a:solidFill>
            </cx:spPr>
          </cx:dataPt>
          <cx:dataPt idx="4">
            <cx:spPr>
              <a:solidFill>
                <a:srgbClr val="ED7D31">
                  <a:lumMod val="60000"/>
                  <a:lumOff val="40000"/>
                </a:srgbClr>
              </a:solidFill>
            </cx:spPr>
          </cx:dataPt>
          <cx:dataPt idx="5">
            <cx:spPr>
              <a:solidFill>
                <a:srgbClr val="70AD47">
                  <a:lumMod val="60000"/>
                  <a:lumOff val="40000"/>
                </a:srgbClr>
              </a:solidFill>
            </cx:spPr>
          </cx:dataPt>
          <cx:dataPt idx="6">
            <cx:spPr>
              <a:solidFill>
                <a:srgbClr val="FF99CC"/>
              </a:solidFill>
            </cx:spPr>
          </cx:dataPt>
          <cx:dataPt idx="7">
            <cx:spPr>
              <a:solidFill>
                <a:srgbClr val="00FFFF"/>
              </a:solidFill>
            </cx:spPr>
          </cx:dataPt>
          <cx:dataId val="0"/>
          <cx:layoutPr>
            <cx:subtotals/>
          </cx:layoutPr>
        </cx:series>
      </cx:plotAreaRegion>
      <cx:axis id="0">
        <cx:catScaling gapWidth="0"/>
        <cx:majorGridlines/>
        <cx:tickLabels/>
        <cx:txPr>
          <a:bodyPr spcFirstLastPara="1" vertOverflow="ellipsis" horzOverflow="overflow" wrap="square" lIns="0" tIns="0" rIns="0" bIns="0" anchor="ctr" anchorCtr="1"/>
          <a:lstStyle/>
          <a:p>
            <a:pPr algn="ctr" rtl="0">
              <a:defRPr b="1">
                <a:solidFill>
                  <a:schemeClr val="tx1"/>
                </a:solidFill>
              </a:defRPr>
            </a:pPr>
            <a:endParaRPr lang="en-US" sz="900" b="1" i="0" u="none" strike="noStrike" baseline="0">
              <a:solidFill>
                <a:schemeClr val="tx1"/>
              </a:solidFill>
              <a:latin typeface="Calibri" panose="020F0502020204030204"/>
            </a:endParaRPr>
          </a:p>
        </cx:txPr>
      </cx:axis>
      <cx:axis id="1">
        <cx:valScaling max="2200" min="1301"/>
        <cx:majorGridlines/>
        <cx:tickLabels/>
      </cx:axis>
    </cx:plotArea>
  </cx:chart>
</cx: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00">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00">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8763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697215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644088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A7CD31F4-64FA-4BA0-9498-67783267A8C8}"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1205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827222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35741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85924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48757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7965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55003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48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7267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9269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864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36361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10533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4244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56764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974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69519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95465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774347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5648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4783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7713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8293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95949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92170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692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541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134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5303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6359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1421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199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73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9943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576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021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788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568429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4398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5306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325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10/13/2022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5630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6611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10/13/2022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717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2383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549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245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249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10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8764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7814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1451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22116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82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0300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411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05932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284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816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014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923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10/13/2022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6775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810" y="1905000"/>
            <a:ext cx="9146382"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5309" y="4724400"/>
            <a:ext cx="8634184"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grpSp>
      <p:sp>
        <p:nvSpPr>
          <p:cNvPr id="3" name="Subtitle 2"/>
          <p:cNvSpPr>
            <a:spLocks noGrp="1"/>
          </p:cNvSpPr>
          <p:nvPr>
            <p:ph type="subTitle" idx="1"/>
          </p:nvPr>
        </p:nvSpPr>
        <p:spPr>
          <a:xfrm>
            <a:off x="1522810" y="5105400"/>
            <a:ext cx="9146381"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99231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2345051-2045-45DA-935E-2E3CA1A69ADC}" type="datetimeFigureOut">
              <a:rPr lang="en-US" smtClean="0"/>
              <a:t>10/13/2022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5917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p>
            <a:r>
              <a:rPr lang="en-US"/>
              <a:t>Click to edit Master title style</a:t>
            </a:r>
            <a:endParaRPr/>
          </a:p>
        </p:txBody>
      </p:sp>
      <p:grpSp>
        <p:nvGrpSpPr>
          <p:cNvPr id="167" name="line" descr="Line graphic"/>
          <p:cNvGrpSpPr/>
          <p:nvPr/>
        </p:nvGrpSpPr>
        <p:grpSpPr bwMode="invGray">
          <a:xfrm>
            <a:off x="1522810" y="1514475"/>
            <a:ext cx="10572328"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5565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810" y="1905000"/>
            <a:ext cx="9146382"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5309" y="4724400"/>
            <a:ext cx="8634184"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grpSp>
      <p:sp>
        <p:nvSpPr>
          <p:cNvPr id="3" name="Text Placeholder 2"/>
          <p:cNvSpPr>
            <a:spLocks noGrp="1"/>
          </p:cNvSpPr>
          <p:nvPr>
            <p:ph type="body" idx="1"/>
          </p:nvPr>
        </p:nvSpPr>
        <p:spPr>
          <a:xfrm>
            <a:off x="1522810" y="5102526"/>
            <a:ext cx="9146381"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27372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p>
            <a:r>
              <a:rPr lang="en-US"/>
              <a:t>Click to edit Master title style</a:t>
            </a:r>
            <a:endParaRPr/>
          </a:p>
        </p:txBody>
      </p:sp>
      <p:grpSp>
        <p:nvGrpSpPr>
          <p:cNvPr id="158" name="line" descr="Line graphic"/>
          <p:cNvGrpSpPr/>
          <p:nvPr/>
        </p:nvGrpSpPr>
        <p:grpSpPr bwMode="invGray">
          <a:xfrm>
            <a:off x="1522810" y="1514475"/>
            <a:ext cx="10572328"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Content Placeholder 2"/>
          <p:cNvSpPr>
            <a:spLocks noGrp="1"/>
          </p:cNvSpPr>
          <p:nvPr>
            <p:ph sz="half" idx="1"/>
          </p:nvPr>
        </p:nvSpPr>
        <p:spPr>
          <a:xfrm>
            <a:off x="1522810" y="1905000"/>
            <a:ext cx="4420750"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8442" y="1905000"/>
            <a:ext cx="442074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6937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810" y="1514475"/>
            <a:ext cx="10572328"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Text Placeholder 2"/>
          <p:cNvSpPr>
            <a:spLocks noGrp="1"/>
          </p:cNvSpPr>
          <p:nvPr>
            <p:ph type="body" idx="1"/>
          </p:nvPr>
        </p:nvSpPr>
        <p:spPr>
          <a:xfrm>
            <a:off x="1522810" y="1905000"/>
            <a:ext cx="441770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810" y="2819400"/>
            <a:ext cx="441770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51488" y="1905000"/>
            <a:ext cx="441770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1488" y="2819400"/>
            <a:ext cx="441770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2345051-2045-45DA-935E-2E3CA1A69ADC}" type="datetimeFigureOut">
              <a:rPr lang="en-US" smtClean="0"/>
              <a:t>10/13/2022</a:t>
            </a:fld>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098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810" y="1514475"/>
            <a:ext cx="10572328"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72766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72345051-2045-45DA-935E-2E3CA1A69ADC}" type="datetimeFigureOut">
              <a:rPr lang="en-US" smtClean="0"/>
              <a:t>10/13/2022</a:t>
            </a:fld>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39278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809" y="3429000"/>
            <a:ext cx="2743915"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1249" y="1905000"/>
            <a:ext cx="5670757"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8990" y="1630822"/>
            <a:ext cx="6292667"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6057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6293" y="1884311"/>
            <a:ext cx="5670757"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877" y="1630822"/>
            <a:ext cx="6292667"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sp>
        <p:nvSpPr>
          <p:cNvPr id="4" name="Text Placeholder 3"/>
          <p:cNvSpPr>
            <a:spLocks noGrp="1"/>
          </p:cNvSpPr>
          <p:nvPr>
            <p:ph type="body" sz="half" idx="2"/>
          </p:nvPr>
        </p:nvSpPr>
        <p:spPr>
          <a:xfrm>
            <a:off x="7908018" y="3411748"/>
            <a:ext cx="2743915"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75808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810" y="1514475"/>
            <a:ext cx="10572328"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4033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4311" y="274640"/>
            <a:ext cx="1371957"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7046" y="3472590"/>
            <a:ext cx="6492240" cy="64025"/>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Vertical Text Placeholder 2"/>
          <p:cNvSpPr>
            <a:spLocks noGrp="1"/>
          </p:cNvSpPr>
          <p:nvPr>
            <p:ph type="body" orient="vert" idx="1" hasCustomPrompt="1"/>
          </p:nvPr>
        </p:nvSpPr>
        <p:spPr>
          <a:xfrm>
            <a:off x="608171" y="277814"/>
            <a:ext cx="9146383"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7125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5692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23233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pn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5.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345051-2045-45DA-935E-2E3CA1A69ADC}" type="datetimeFigureOut">
              <a:rPr lang="en-US" smtClean="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40295819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4272728333"/>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96027136"/>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31151948"/>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811" y="274638"/>
            <a:ext cx="9146380"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11" y="1905000"/>
            <a:ext cx="9146382"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810" y="6400801"/>
            <a:ext cx="6326246"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7716" y="6400801"/>
            <a:ext cx="1244183"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72345051-2045-45DA-935E-2E3CA1A69ADC}" type="datetimeFigureOut">
              <a:rPr lang="en-US" smtClean="0"/>
              <a:t>10/13/2022</a:t>
            </a:fld>
            <a:endParaRPr lang="en-US" dirty="0"/>
          </a:p>
        </p:txBody>
      </p:sp>
      <p:sp>
        <p:nvSpPr>
          <p:cNvPr id="6" name="Slide Number Placeholder 5"/>
          <p:cNvSpPr>
            <a:spLocks noGrp="1"/>
          </p:cNvSpPr>
          <p:nvPr>
            <p:ph type="sldNum" sz="quarter" idx="4"/>
          </p:nvPr>
        </p:nvSpPr>
        <p:spPr>
          <a:xfrm>
            <a:off x="9525893" y="6400801"/>
            <a:ext cx="1143300"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011328089"/>
      </p:ext>
    </p:extLst>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4/relationships/chartEx" Target="../charts/chartEx1.xml"/><Relationship Id="rId1" Type="http://schemas.openxmlformats.org/officeDocument/2006/relationships/slideLayout" Target="../slideLayouts/slideLayout7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4/relationships/chartEx" Target="../charts/chartEx2.xml"/><Relationship Id="rId1" Type="http://schemas.openxmlformats.org/officeDocument/2006/relationships/slideLayout" Target="../slideLayouts/slideLayout7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816F8-437E-CB24-4AA1-69064901B128}"/>
              </a:ext>
            </a:extLst>
          </p:cNvPr>
          <p:cNvSpPr>
            <a:spLocks noGrp="1"/>
          </p:cNvSpPr>
          <p:nvPr>
            <p:ph type="title"/>
          </p:nvPr>
        </p:nvSpPr>
        <p:spPr/>
        <p:txBody>
          <a:bodyPr>
            <a:normAutofit/>
          </a:bodyPr>
          <a:lstStyle/>
          <a:p>
            <a:pPr algn="ctr"/>
            <a:r>
              <a:rPr lang="sr-Latn-RS" sz="4800" b="1" i="1" dirty="0">
                <a:latin typeface="Chiller" panose="04020404031007020602" pitchFamily="82" charset="0"/>
              </a:rPr>
              <a:t>HISTOTYMATHICS</a:t>
            </a:r>
            <a:endParaRPr lang="en-GB" sz="4800" b="1" i="1" dirty="0">
              <a:latin typeface="Chiller" panose="04020404031007020602" pitchFamily="82" charset="0"/>
            </a:endParaRPr>
          </a:p>
        </p:txBody>
      </p:sp>
      <p:sp>
        <p:nvSpPr>
          <p:cNvPr id="3" name="Content Placeholder 2">
            <a:extLst>
              <a:ext uri="{FF2B5EF4-FFF2-40B4-BE49-F238E27FC236}">
                <a16:creationId xmlns:a16="http://schemas.microsoft.com/office/drawing/2014/main" id="{7911A651-6FC9-BBA2-C9DF-26E758896156}"/>
              </a:ext>
            </a:extLst>
          </p:cNvPr>
          <p:cNvSpPr>
            <a:spLocks noGrp="1"/>
          </p:cNvSpPr>
          <p:nvPr>
            <p:ph sz="half" idx="1"/>
          </p:nvPr>
        </p:nvSpPr>
        <p:spPr>
          <a:xfrm>
            <a:off x="654341" y="1765300"/>
            <a:ext cx="10956022" cy="4267200"/>
          </a:xfrm>
        </p:spPr>
        <p:txBody>
          <a:bodyPr>
            <a:noAutofit/>
          </a:bodyPr>
          <a:lstStyle/>
          <a:p>
            <a:pPr marL="0" indent="0">
              <a:buNone/>
            </a:pPr>
            <a:r>
              <a:rPr lang="en-GB" sz="2800" i="1" dirty="0"/>
              <a:t>Petra (the classroom Mr. Grumble, going through a book from History and grumbling to himself):</a:t>
            </a:r>
            <a:r>
              <a:rPr lang="en-GB" sz="2800" dirty="0"/>
              <a:t> Alas, years, names, years, names, and more years and years... this is going to be a very tiring lesson.</a:t>
            </a:r>
          </a:p>
          <a:p>
            <a:pPr marL="0" indent="0" algn="just">
              <a:buNone/>
            </a:pPr>
            <a:endParaRPr lang="sr-Latn-RS" sz="2800" i="1" dirty="0"/>
          </a:p>
          <a:p>
            <a:pPr marL="0" indent="0" algn="just">
              <a:buNone/>
            </a:pPr>
            <a:r>
              <a:rPr lang="en-GB" sz="2800" i="1" dirty="0"/>
              <a:t>Sofia (Petra's best friend, and as it usually happens, the most cheerful person in the class, they have been sharing a desk since the second grade):</a:t>
            </a:r>
            <a:r>
              <a:rPr lang="en-GB" sz="2800" dirty="0"/>
              <a:t> Don't grumble, it's not that bad. At least it makes some sense, we're talking about people and events. Not like your favourite math where they pester us with numbers for no reason. Add them up, subtract them, then find x, as it always gets lost...ugh. Well, that's hard. </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789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C7A3A2B-C394-D041-6850-07291C653F5B}"/>
              </a:ext>
            </a:extLst>
          </p:cNvPr>
          <p:cNvSpPr txBox="1"/>
          <p:nvPr/>
        </p:nvSpPr>
        <p:spPr>
          <a:xfrm>
            <a:off x="800100" y="754440"/>
            <a:ext cx="10591800" cy="5663089"/>
          </a:xfrm>
          <a:prstGeom prst="rect">
            <a:avLst/>
          </a:prstGeom>
          <a:noFill/>
        </p:spPr>
        <p:txBody>
          <a:bodyPr wrap="square">
            <a:spAutoFit/>
          </a:bodyPr>
          <a:lstStyle/>
          <a:p>
            <a:pPr algn="just"/>
            <a:r>
              <a:rPr lang="en-GB" sz="2800" i="1" dirty="0"/>
              <a:t>Petra and Sofia are so engrossed in criticizing the curriculum that they don't notice teacher Peter standing above them and smiling. </a:t>
            </a:r>
            <a:endParaRPr lang="en-GB" sz="2800" dirty="0"/>
          </a:p>
          <a:p>
            <a:pPr algn="just"/>
            <a:r>
              <a:rPr lang="en-GB" sz="2800" dirty="0"/>
              <a:t> </a:t>
            </a:r>
            <a:endParaRPr lang="sr-Latn-RS" sz="2800" dirty="0"/>
          </a:p>
          <a:p>
            <a:pPr algn="just"/>
            <a:endParaRPr lang="en-GB" sz="2800" dirty="0"/>
          </a:p>
          <a:p>
            <a:pPr algn="just"/>
            <a:r>
              <a:rPr lang="en-GB" sz="2800" i="1" dirty="0"/>
              <a:t>Teacher Peter:</a:t>
            </a:r>
            <a:r>
              <a:rPr lang="en-GB" sz="2800" dirty="0"/>
              <a:t> Actually, you are both right. Let's try to combine the most fun parts of both subjects and make a new one. </a:t>
            </a:r>
            <a:endParaRPr lang="sr-Latn-RS" sz="2800" dirty="0"/>
          </a:p>
          <a:p>
            <a:pPr algn="just"/>
            <a:endParaRPr lang="en-GB" sz="2800" dirty="0"/>
          </a:p>
          <a:p>
            <a:pPr algn="just"/>
            <a:r>
              <a:rPr lang="en-GB" sz="2800" i="1" dirty="0"/>
              <a:t>Sofia (brightly):</a:t>
            </a:r>
            <a:r>
              <a:rPr lang="en-GB" sz="2800" dirty="0"/>
              <a:t> Yes! And let it be called </a:t>
            </a:r>
            <a:r>
              <a:rPr lang="en-US" sz="5400" dirty="0" err="1">
                <a:latin typeface="Chiller" panose="04020404031007020602" pitchFamily="82" charset="0"/>
              </a:rPr>
              <a:t>Historymathics</a:t>
            </a:r>
            <a:r>
              <a:rPr lang="en-GB" sz="5400" dirty="0">
                <a:latin typeface="Chiller" panose="04020404031007020602" pitchFamily="82" charset="0"/>
              </a:rPr>
              <a:t>!</a:t>
            </a:r>
            <a:r>
              <a:rPr lang="en-GB" sz="2800" dirty="0">
                <a:latin typeface="Chiller" panose="04020404031007020602" pitchFamily="82" charset="0"/>
              </a:rPr>
              <a:t> </a:t>
            </a:r>
            <a:endParaRPr lang="sr-Latn-RS" sz="2800" dirty="0">
              <a:latin typeface="Chiller" panose="04020404031007020602" pitchFamily="82" charset="0"/>
            </a:endParaRPr>
          </a:p>
          <a:p>
            <a:pPr algn="just"/>
            <a:endParaRPr lang="en-GB" sz="2800" dirty="0"/>
          </a:p>
          <a:p>
            <a:pPr algn="just"/>
            <a:r>
              <a:rPr lang="en-GB" sz="2800" i="1" dirty="0"/>
              <a:t>Petra (with a grunt):</a:t>
            </a:r>
            <a:r>
              <a:rPr lang="en-GB" sz="2800" dirty="0"/>
              <a:t> Yes, yes, the fun parts... as long as it doesn't turn out the other way around...</a:t>
            </a:r>
          </a:p>
          <a:p>
            <a:pPr algn="just"/>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66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A05B3C-7E76-B4C5-1620-7DBBD61A143B}"/>
              </a:ext>
            </a:extLst>
          </p:cNvPr>
          <p:cNvSpPr txBox="1"/>
          <p:nvPr/>
        </p:nvSpPr>
        <p:spPr>
          <a:xfrm>
            <a:off x="571500" y="631761"/>
            <a:ext cx="11049000" cy="5693866"/>
          </a:xfrm>
          <a:prstGeom prst="rect">
            <a:avLst/>
          </a:prstGeom>
          <a:noFill/>
        </p:spPr>
        <p:txBody>
          <a:bodyPr wrap="square">
            <a:spAutoFit/>
          </a:bodyPr>
          <a:lstStyle/>
          <a:p>
            <a:pPr algn="just"/>
            <a:r>
              <a:rPr lang="en-GB" sz="2800" i="1" dirty="0"/>
              <a:t>Teacher Peter:</a:t>
            </a:r>
            <a:r>
              <a:rPr lang="en-GB" sz="2800" dirty="0"/>
              <a:t> </a:t>
            </a:r>
            <a:r>
              <a:rPr lang="sr-Latn-RS" sz="2800" dirty="0">
                <a:latin typeface="Calibri" panose="020F0502020204030204" pitchFamily="34" charset="0"/>
                <a:cs typeface="Calibri" panose="020F0502020204030204" pitchFamily="34" charset="0"/>
              </a:rPr>
              <a:t>Let us choose some interesting people from the past. </a:t>
            </a:r>
          </a:p>
          <a:p>
            <a:pPr algn="just"/>
            <a:endParaRPr lang="sr-Latn-RS" sz="2800" b="1" dirty="0">
              <a:latin typeface="Calibri" panose="020F0502020204030204" pitchFamily="34" charset="0"/>
              <a:cs typeface="Calibri" panose="020F0502020204030204" pitchFamily="34" charset="0"/>
            </a:endParaRPr>
          </a:p>
          <a:p>
            <a:pPr algn="just"/>
            <a:r>
              <a:rPr lang="en-GB" sz="2800" i="1" dirty="0"/>
              <a:t>Petra:</a:t>
            </a:r>
            <a:r>
              <a:rPr lang="en-GB" sz="2800" dirty="0"/>
              <a:t> And does it have to be someone who lived a very, very long time ago? Because I have a name too! Maryam Mirzakhani! She is the first woman recipient of the Fields Medal. It is …</a:t>
            </a:r>
            <a:endParaRPr lang="sr-Latn-RS" sz="2800" dirty="0"/>
          </a:p>
          <a:p>
            <a:pPr algn="just"/>
            <a:endParaRPr lang="en-GB" sz="2800" dirty="0"/>
          </a:p>
          <a:p>
            <a:pPr algn="just"/>
            <a:r>
              <a:rPr lang="en-GB" sz="2800" i="1" dirty="0"/>
              <a:t>Teacher Peter:</a:t>
            </a:r>
            <a:r>
              <a:rPr lang="en-GB" sz="2800" dirty="0"/>
              <a:t> I know, something like the Nobel Prize for mathematics, right? We can put her on the list too.</a:t>
            </a:r>
            <a:endParaRPr lang="sr-Latn-RS" sz="2800" dirty="0"/>
          </a:p>
          <a:p>
            <a:pPr algn="just"/>
            <a:endParaRPr lang="en-GB" sz="2800" dirty="0"/>
          </a:p>
          <a:p>
            <a:pPr algn="just"/>
            <a:r>
              <a:rPr lang="en-GB" sz="2800" i="1" dirty="0"/>
              <a:t>Sofia:</a:t>
            </a:r>
            <a:r>
              <a:rPr lang="en-GB" sz="2800" dirty="0"/>
              <a:t> When it comes to choosing, I want Amelia Earhart! She was fearless! </a:t>
            </a:r>
          </a:p>
          <a:p>
            <a:pPr algn="just"/>
            <a:r>
              <a:rPr lang="en-GB" sz="2800" i="1" dirty="0"/>
              <a:t> </a:t>
            </a:r>
            <a:endParaRPr lang="en-GB" sz="2800" dirty="0"/>
          </a:p>
          <a:p>
            <a:pPr algn="just"/>
            <a:r>
              <a:rPr lang="en-GB" sz="2800" i="1" dirty="0"/>
              <a:t>Teacher Peter (with a smile):</a:t>
            </a:r>
            <a:r>
              <a:rPr lang="en-GB" sz="2800" dirty="0"/>
              <a:t> Agreed!</a:t>
            </a:r>
          </a:p>
          <a:p>
            <a:pPr algn="just"/>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3854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B1F3D9E-C70E-F839-C3FC-6B1F7C9AD9DE}"/>
              </a:ext>
            </a:extLst>
          </p:cNvPr>
          <p:cNvGraphicFramePr>
            <a:graphicFrameLocks noGrp="1"/>
          </p:cNvGraphicFramePr>
          <p:nvPr>
            <p:extLst>
              <p:ext uri="{D42A27DB-BD31-4B8C-83A1-F6EECF244321}">
                <p14:modId xmlns:p14="http://schemas.microsoft.com/office/powerpoint/2010/main" val="2075176922"/>
              </p:ext>
            </p:extLst>
          </p:nvPr>
        </p:nvGraphicFramePr>
        <p:xfrm>
          <a:off x="2063692" y="1468073"/>
          <a:ext cx="8439324" cy="4345501"/>
        </p:xfrm>
        <a:graphic>
          <a:graphicData uri="http://schemas.openxmlformats.org/drawingml/2006/table">
            <a:tbl>
              <a:tblPr firstRow="1" firstCol="1" bandRow="1">
                <a:tableStyleId>{5C22544A-7EE6-4342-B048-85BDC9FD1C3A}</a:tableStyleId>
              </a:tblPr>
              <a:tblGrid>
                <a:gridCol w="1761961">
                  <a:extLst>
                    <a:ext uri="{9D8B030D-6E8A-4147-A177-3AD203B41FA5}">
                      <a16:colId xmlns:a16="http://schemas.microsoft.com/office/drawing/2014/main" val="1279476559"/>
                    </a:ext>
                  </a:extLst>
                </a:gridCol>
                <a:gridCol w="1142378">
                  <a:extLst>
                    <a:ext uri="{9D8B030D-6E8A-4147-A177-3AD203B41FA5}">
                      <a16:colId xmlns:a16="http://schemas.microsoft.com/office/drawing/2014/main" val="664627466"/>
                    </a:ext>
                  </a:extLst>
                </a:gridCol>
                <a:gridCol w="1070980">
                  <a:extLst>
                    <a:ext uri="{9D8B030D-6E8A-4147-A177-3AD203B41FA5}">
                      <a16:colId xmlns:a16="http://schemas.microsoft.com/office/drawing/2014/main" val="1449152022"/>
                    </a:ext>
                  </a:extLst>
                </a:gridCol>
                <a:gridCol w="1427974">
                  <a:extLst>
                    <a:ext uri="{9D8B030D-6E8A-4147-A177-3AD203B41FA5}">
                      <a16:colId xmlns:a16="http://schemas.microsoft.com/office/drawing/2014/main" val="3835824820"/>
                    </a:ext>
                  </a:extLst>
                </a:gridCol>
                <a:gridCol w="3036031">
                  <a:extLst>
                    <a:ext uri="{9D8B030D-6E8A-4147-A177-3AD203B41FA5}">
                      <a16:colId xmlns:a16="http://schemas.microsoft.com/office/drawing/2014/main" val="1741839662"/>
                    </a:ext>
                  </a:extLst>
                </a:gridCol>
              </a:tblGrid>
              <a:tr h="524892">
                <a:tc>
                  <a:txBody>
                    <a:bodyPr/>
                    <a:lstStyle/>
                    <a:p>
                      <a:pPr marL="0" marR="0">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Year of birth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Year of death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Century </a:t>
                      </a:r>
                      <a:endParaRPr lang="en-GB" sz="1100" dirty="0">
                        <a:effectLst/>
                      </a:endParaRPr>
                    </a:p>
                    <a:p>
                      <a:pPr marL="0" marR="0" algn="ctr">
                        <a:lnSpc>
                          <a:spcPct val="115000"/>
                        </a:lnSpc>
                        <a:spcBef>
                          <a:spcPts val="0"/>
                        </a:spcBef>
                        <a:spcAft>
                          <a:spcPts val="0"/>
                        </a:spcAft>
                      </a:pPr>
                      <a:r>
                        <a:rPr lang="en-GB" sz="1000" dirty="0">
                          <a:effectLst/>
                        </a:rPr>
                        <a:t>(vs. year of birth)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Achievements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3901866585"/>
                  </a:ext>
                </a:extLst>
              </a:tr>
              <a:tr h="293893">
                <a:tc>
                  <a:txBody>
                    <a:bodyPr/>
                    <a:lstStyle/>
                    <a:p>
                      <a:pPr marL="0" marR="0">
                        <a:lnSpc>
                          <a:spcPct val="115000"/>
                        </a:lnSpc>
                        <a:spcBef>
                          <a:spcPts val="0"/>
                        </a:spcBef>
                        <a:spcAft>
                          <a:spcPts val="0"/>
                        </a:spcAft>
                      </a:pPr>
                      <a:r>
                        <a:rPr lang="en-GB" sz="1000" dirty="0">
                          <a:effectLst/>
                        </a:rPr>
                        <a:t>Christopher Columbus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3731625231"/>
                  </a:ext>
                </a:extLst>
              </a:tr>
              <a:tr h="293893">
                <a:tc>
                  <a:txBody>
                    <a:bodyPr/>
                    <a:lstStyle/>
                    <a:p>
                      <a:pPr marL="0" marR="0">
                        <a:lnSpc>
                          <a:spcPct val="115000"/>
                        </a:lnSpc>
                        <a:spcBef>
                          <a:spcPts val="0"/>
                        </a:spcBef>
                        <a:spcAft>
                          <a:spcPts val="0"/>
                        </a:spcAft>
                      </a:pPr>
                      <a:r>
                        <a:rPr lang="en-GB" sz="1000" dirty="0">
                          <a:effectLst/>
                        </a:rPr>
                        <a:t>Leonardo da Vinci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683773716"/>
                  </a:ext>
                </a:extLst>
              </a:tr>
              <a:tr h="293893">
                <a:tc>
                  <a:txBody>
                    <a:bodyPr/>
                    <a:lstStyle/>
                    <a:p>
                      <a:pPr marL="0" marR="0">
                        <a:lnSpc>
                          <a:spcPct val="115000"/>
                        </a:lnSpc>
                        <a:spcBef>
                          <a:spcPts val="0"/>
                        </a:spcBef>
                        <a:spcAft>
                          <a:spcPts val="0"/>
                        </a:spcAft>
                      </a:pPr>
                      <a:r>
                        <a:rPr lang="en-GB" sz="1000" dirty="0">
                          <a:effectLst/>
                        </a:rPr>
                        <a:t>Galileo Galilei</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399458711"/>
                  </a:ext>
                </a:extLst>
              </a:tr>
              <a:tr h="293893">
                <a:tc>
                  <a:txBody>
                    <a:bodyPr/>
                    <a:lstStyle/>
                    <a:p>
                      <a:pPr marL="0" marR="0">
                        <a:lnSpc>
                          <a:spcPct val="115000"/>
                        </a:lnSpc>
                        <a:spcBef>
                          <a:spcPts val="0"/>
                        </a:spcBef>
                        <a:spcAft>
                          <a:spcPts val="0"/>
                        </a:spcAft>
                      </a:pPr>
                      <a:r>
                        <a:rPr lang="en-GB" sz="1000">
                          <a:effectLst/>
                        </a:rPr>
                        <a:t>Isaac Newton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731312324"/>
                  </a:ext>
                </a:extLst>
              </a:tr>
              <a:tr h="293893">
                <a:tc>
                  <a:txBody>
                    <a:bodyPr/>
                    <a:lstStyle/>
                    <a:p>
                      <a:pPr marL="0" marR="0">
                        <a:lnSpc>
                          <a:spcPct val="115000"/>
                        </a:lnSpc>
                        <a:spcBef>
                          <a:spcPts val="0"/>
                        </a:spcBef>
                        <a:spcAft>
                          <a:spcPts val="0"/>
                        </a:spcAft>
                      </a:pPr>
                      <a:r>
                        <a:rPr lang="en-GB" sz="1000" dirty="0">
                          <a:effectLst/>
                        </a:rPr>
                        <a:t>Andres Celsius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4042137191"/>
                  </a:ext>
                </a:extLst>
              </a:tr>
              <a:tr h="293893">
                <a:tc>
                  <a:txBody>
                    <a:bodyPr/>
                    <a:lstStyle/>
                    <a:p>
                      <a:pPr marL="0" marR="0">
                        <a:lnSpc>
                          <a:spcPct val="115000"/>
                        </a:lnSpc>
                        <a:spcBef>
                          <a:spcPts val="0"/>
                        </a:spcBef>
                        <a:spcAft>
                          <a:spcPts val="0"/>
                        </a:spcAft>
                      </a:pPr>
                      <a:r>
                        <a:rPr lang="en-GB" sz="1000">
                          <a:effectLst/>
                        </a:rPr>
                        <a:t>Charles Darwin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739253436"/>
                  </a:ext>
                </a:extLst>
              </a:tr>
              <a:tr h="293893">
                <a:tc>
                  <a:txBody>
                    <a:bodyPr/>
                    <a:lstStyle/>
                    <a:p>
                      <a:pPr marL="0" marR="0">
                        <a:lnSpc>
                          <a:spcPct val="115000"/>
                        </a:lnSpc>
                        <a:spcBef>
                          <a:spcPts val="0"/>
                        </a:spcBef>
                        <a:spcAft>
                          <a:spcPts val="0"/>
                        </a:spcAft>
                      </a:pPr>
                      <a:r>
                        <a:rPr lang="en-GB" sz="1000" dirty="0">
                          <a:effectLst/>
                        </a:rPr>
                        <a:t>Thomas Edison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8518603"/>
                  </a:ext>
                </a:extLst>
              </a:tr>
              <a:tr h="293893">
                <a:tc>
                  <a:txBody>
                    <a:bodyPr/>
                    <a:lstStyle/>
                    <a:p>
                      <a:pPr marL="0" marR="0">
                        <a:lnSpc>
                          <a:spcPct val="115000"/>
                        </a:lnSpc>
                        <a:spcBef>
                          <a:spcPts val="0"/>
                        </a:spcBef>
                        <a:spcAft>
                          <a:spcPts val="0"/>
                        </a:spcAft>
                      </a:pPr>
                      <a:r>
                        <a:rPr lang="en-GB" sz="1000" dirty="0">
                          <a:effectLst/>
                        </a:rPr>
                        <a:t>Nikola Tesla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3607124028"/>
                  </a:ext>
                </a:extLst>
              </a:tr>
              <a:tr h="293893">
                <a:tc>
                  <a:txBody>
                    <a:bodyPr/>
                    <a:lstStyle/>
                    <a:p>
                      <a:pPr marL="0" marR="0">
                        <a:lnSpc>
                          <a:spcPct val="115000"/>
                        </a:lnSpc>
                        <a:spcBef>
                          <a:spcPts val="0"/>
                        </a:spcBef>
                        <a:spcAft>
                          <a:spcPts val="0"/>
                        </a:spcAft>
                      </a:pPr>
                      <a:r>
                        <a:rPr lang="en-GB" sz="1000" dirty="0">
                          <a:effectLst/>
                        </a:rPr>
                        <a:t>Marie Curie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913356812"/>
                  </a:ext>
                </a:extLst>
              </a:tr>
              <a:tr h="293893">
                <a:tc>
                  <a:txBody>
                    <a:bodyPr/>
                    <a:lstStyle/>
                    <a:p>
                      <a:pPr marL="0" marR="0">
                        <a:lnSpc>
                          <a:spcPct val="115000"/>
                        </a:lnSpc>
                        <a:spcBef>
                          <a:spcPts val="0"/>
                        </a:spcBef>
                        <a:spcAft>
                          <a:spcPts val="0"/>
                        </a:spcAft>
                      </a:pPr>
                      <a:r>
                        <a:rPr lang="en-GB" sz="1000">
                          <a:effectLst/>
                        </a:rPr>
                        <a:t>Albert Einstein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3413355503"/>
                  </a:ext>
                </a:extLst>
              </a:tr>
              <a:tr h="293893">
                <a:tc>
                  <a:txBody>
                    <a:bodyPr/>
                    <a:lstStyle/>
                    <a:p>
                      <a:pPr marL="0" marR="0">
                        <a:lnSpc>
                          <a:spcPct val="115000"/>
                        </a:lnSpc>
                        <a:spcBef>
                          <a:spcPts val="0"/>
                        </a:spcBef>
                        <a:spcAft>
                          <a:spcPts val="0"/>
                        </a:spcAft>
                      </a:pPr>
                      <a:r>
                        <a:rPr lang="en-GB" sz="1000" dirty="0">
                          <a:effectLst/>
                        </a:rPr>
                        <a:t>Alexander Fleming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440850336"/>
                  </a:ext>
                </a:extLst>
              </a:tr>
              <a:tr h="293893">
                <a:tc>
                  <a:txBody>
                    <a:bodyPr/>
                    <a:lstStyle/>
                    <a:p>
                      <a:pPr marL="0" marR="0">
                        <a:lnSpc>
                          <a:spcPct val="115000"/>
                        </a:lnSpc>
                        <a:spcBef>
                          <a:spcPts val="0"/>
                        </a:spcBef>
                        <a:spcAft>
                          <a:spcPts val="0"/>
                        </a:spcAft>
                      </a:pPr>
                      <a:r>
                        <a:rPr lang="en-GB" sz="1000">
                          <a:effectLst/>
                        </a:rPr>
                        <a:t>Amelia Earhart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60315935"/>
                  </a:ext>
                </a:extLst>
              </a:tr>
              <a:tr h="293893">
                <a:tc>
                  <a:txBody>
                    <a:bodyPr/>
                    <a:lstStyle/>
                    <a:p>
                      <a:pPr marL="0" marR="0">
                        <a:lnSpc>
                          <a:spcPct val="115000"/>
                        </a:lnSpc>
                        <a:spcBef>
                          <a:spcPts val="0"/>
                        </a:spcBef>
                        <a:spcAft>
                          <a:spcPts val="0"/>
                        </a:spcAft>
                      </a:pPr>
                      <a:r>
                        <a:rPr lang="en-US" sz="1000">
                          <a:effectLst/>
                        </a:rPr>
                        <a:t>Maryam Mirzakhani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gn="ctr">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marL="0" marR="0">
                        <a:lnSpc>
                          <a:spcPct val="115000"/>
                        </a:lnSpc>
                        <a:spcBef>
                          <a:spcPts val="0"/>
                        </a:spcBef>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359220044"/>
                  </a:ext>
                </a:extLst>
              </a:tr>
            </a:tbl>
          </a:graphicData>
        </a:graphic>
      </p:graphicFrame>
    </p:spTree>
    <p:extLst>
      <p:ext uri="{BB962C8B-B14F-4D97-AF65-F5344CB8AC3E}">
        <p14:creationId xmlns:p14="http://schemas.microsoft.com/office/powerpoint/2010/main" val="4043655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B0F3F7-DA55-2163-C527-493483E937A0}"/>
              </a:ext>
            </a:extLst>
          </p:cNvPr>
          <p:cNvSpPr txBox="1"/>
          <p:nvPr/>
        </p:nvSpPr>
        <p:spPr>
          <a:xfrm>
            <a:off x="500951" y="1126165"/>
            <a:ext cx="11341100" cy="4401205"/>
          </a:xfrm>
          <a:prstGeom prst="rect">
            <a:avLst/>
          </a:prstGeom>
          <a:noFill/>
        </p:spPr>
        <p:txBody>
          <a:bodyPr wrap="square">
            <a:spAutoFit/>
          </a:bodyPr>
          <a:lstStyle/>
          <a:p>
            <a:pPr algn="just"/>
            <a:r>
              <a:rPr lang="sr-Latn-RS" sz="2800" i="1" dirty="0"/>
              <a:t>Teache</a:t>
            </a:r>
            <a:r>
              <a:rPr lang="en-GB" sz="2800" i="1" dirty="0"/>
              <a:t>r Peter:</a:t>
            </a:r>
            <a:r>
              <a:rPr lang="en-GB" sz="2800" dirty="0"/>
              <a:t> A really </a:t>
            </a:r>
            <a:r>
              <a:rPr lang="sr-Latn-RS" sz="2800" dirty="0"/>
              <a:t>colorful</a:t>
            </a:r>
            <a:r>
              <a:rPr lang="en-GB" sz="2800" dirty="0"/>
              <a:t> company. Let's place them in the appropriate time period. Let's see who lived in which century. </a:t>
            </a:r>
            <a:endParaRPr lang="sr-Latn-RS" sz="2800" dirty="0"/>
          </a:p>
          <a:p>
            <a:pPr algn="just"/>
            <a:endParaRPr lang="sr-Latn-RS" sz="2800" dirty="0"/>
          </a:p>
          <a:p>
            <a:pPr algn="just"/>
            <a:r>
              <a:rPr lang="en-GB" sz="2800" dirty="0"/>
              <a:t>Do you remember what a century is? </a:t>
            </a:r>
            <a:endParaRPr lang="sr-Latn-RS" sz="2800" dirty="0"/>
          </a:p>
          <a:p>
            <a:pPr algn="just"/>
            <a:endParaRPr lang="sr-Latn-RS" sz="2800" dirty="0"/>
          </a:p>
          <a:p>
            <a:pPr algn="just"/>
            <a:r>
              <a:rPr lang="en-GB" sz="2800" dirty="0"/>
              <a:t>A period of 100 years. </a:t>
            </a:r>
            <a:endParaRPr lang="sr-Latn-RS" sz="2800" dirty="0"/>
          </a:p>
          <a:p>
            <a:pPr algn="just"/>
            <a:endParaRPr lang="sr-Latn-RS" sz="2800" dirty="0"/>
          </a:p>
          <a:p>
            <a:pPr algn="just"/>
            <a:r>
              <a:rPr lang="en-GB" sz="2800" dirty="0"/>
              <a:t>The first century begins in the 1st year and ends exactly in the 100th year, the 101st year is the beginning of the 2nd century, and the last year of the 2nd century is the 200th, and so on. </a:t>
            </a:r>
            <a:endParaRPr lang="sr-Latn-RS" sz="2800" dirty="0"/>
          </a:p>
        </p:txBody>
      </p:sp>
    </p:spTree>
    <p:extLst>
      <p:ext uri="{BB962C8B-B14F-4D97-AF65-F5344CB8AC3E}">
        <p14:creationId xmlns:p14="http://schemas.microsoft.com/office/powerpoint/2010/main" val="1582673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cx1="http://schemas.microsoft.com/office/drawing/2015/9/8/chartex" Requires="cx1">
          <p:graphicFrame>
            <p:nvGraphicFramePr>
              <p:cNvPr id="2" name="Chart 1">
                <a:extLst>
                  <a:ext uri="{FF2B5EF4-FFF2-40B4-BE49-F238E27FC236}">
                    <a16:creationId xmlns:a16="http://schemas.microsoft.com/office/drawing/2014/main" id="{D19DF120-3424-0A5F-7F43-47BF31BEA2C3}"/>
                  </a:ext>
                </a:extLst>
              </p:cNvPr>
              <p:cNvGraphicFramePr/>
              <p:nvPr>
                <p:extLst>
                  <p:ext uri="{D42A27DB-BD31-4B8C-83A1-F6EECF244321}">
                    <p14:modId xmlns:p14="http://schemas.microsoft.com/office/powerpoint/2010/main" val="3163011720"/>
                  </p:ext>
                </p:extLst>
              </p:nvPr>
            </p:nvGraphicFramePr>
            <p:xfrm>
              <a:off x="1354015" y="867335"/>
              <a:ext cx="9900139" cy="4235824"/>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2" name="Chart 1">
                <a:extLst>
                  <a:ext uri="{FF2B5EF4-FFF2-40B4-BE49-F238E27FC236}">
                    <a16:creationId xmlns:a16="http://schemas.microsoft.com/office/drawing/2014/main" id="{D19DF120-3424-0A5F-7F43-47BF31BEA2C3}"/>
                  </a:ext>
                </a:extLst>
              </p:cNvPr>
              <p:cNvPicPr>
                <a:picLocks noGrp="1" noRot="1" noChangeAspect="1" noMove="1" noResize="1" noEditPoints="1" noAdjustHandles="1" noChangeArrowheads="1" noChangeShapeType="1"/>
              </p:cNvPicPr>
              <p:nvPr/>
            </p:nvPicPr>
            <p:blipFill>
              <a:blip r:embed="rId3"/>
              <a:stretch>
                <a:fillRect/>
              </a:stretch>
            </p:blipFill>
            <p:spPr>
              <a:xfrm>
                <a:off x="1354015" y="867335"/>
                <a:ext cx="9900139" cy="4235824"/>
              </a:xfrm>
              <a:prstGeom prst="rect">
                <a:avLst/>
              </a:prstGeom>
            </p:spPr>
          </p:pic>
        </mc:Fallback>
      </mc:AlternateContent>
    </p:spTree>
    <p:extLst>
      <p:ext uri="{BB962C8B-B14F-4D97-AF65-F5344CB8AC3E}">
        <p14:creationId xmlns:p14="http://schemas.microsoft.com/office/powerpoint/2010/main" val="3074157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cx1="http://schemas.microsoft.com/office/drawing/2015/9/8/chartex" Requires="cx1">
          <p:graphicFrame>
            <p:nvGraphicFramePr>
              <p:cNvPr id="2" name="Chart 1">
                <a:extLst>
                  <a:ext uri="{FF2B5EF4-FFF2-40B4-BE49-F238E27FC236}">
                    <a16:creationId xmlns:a16="http://schemas.microsoft.com/office/drawing/2014/main" id="{D19DF120-3424-0A5F-7F43-47BF31BEA2C3}"/>
                  </a:ext>
                </a:extLst>
              </p:cNvPr>
              <p:cNvGraphicFramePr/>
              <p:nvPr>
                <p:extLst>
                  <p:ext uri="{D42A27DB-BD31-4B8C-83A1-F6EECF244321}">
                    <p14:modId xmlns:p14="http://schemas.microsoft.com/office/powerpoint/2010/main" val="996739651"/>
                  </p:ext>
                </p:extLst>
              </p:nvPr>
            </p:nvGraphicFramePr>
            <p:xfrm>
              <a:off x="1323191" y="1397792"/>
              <a:ext cx="10273552" cy="4336034"/>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2" name="Chart 1">
                <a:extLst>
                  <a:ext uri="{FF2B5EF4-FFF2-40B4-BE49-F238E27FC236}">
                    <a16:creationId xmlns:a16="http://schemas.microsoft.com/office/drawing/2014/main" id="{D19DF120-3424-0A5F-7F43-47BF31BEA2C3}"/>
                  </a:ext>
                </a:extLst>
              </p:cNvPr>
              <p:cNvPicPr>
                <a:picLocks noGrp="1" noRot="1" noChangeAspect="1" noMove="1" noResize="1" noEditPoints="1" noAdjustHandles="1" noChangeArrowheads="1" noChangeShapeType="1"/>
              </p:cNvPicPr>
              <p:nvPr/>
            </p:nvPicPr>
            <p:blipFill>
              <a:blip r:embed="rId3"/>
              <a:stretch>
                <a:fillRect/>
              </a:stretch>
            </p:blipFill>
            <p:spPr>
              <a:xfrm>
                <a:off x="1323191" y="1397792"/>
                <a:ext cx="10273552" cy="4336034"/>
              </a:xfrm>
              <a:prstGeom prst="rect">
                <a:avLst/>
              </a:prstGeom>
            </p:spPr>
          </p:pic>
        </mc:Fallback>
      </mc:AlternateContent>
    </p:spTree>
    <p:extLst>
      <p:ext uri="{BB962C8B-B14F-4D97-AF65-F5344CB8AC3E}">
        <p14:creationId xmlns:p14="http://schemas.microsoft.com/office/powerpoint/2010/main" val="315901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C1A7B9-8768-4808-A661-AE27D1E5ADCD}"/>
              </a:ext>
            </a:extLst>
          </p:cNvPr>
          <p:cNvSpPr txBox="1"/>
          <p:nvPr/>
        </p:nvSpPr>
        <p:spPr>
          <a:xfrm>
            <a:off x="721453" y="239839"/>
            <a:ext cx="10872132" cy="6217087"/>
          </a:xfrm>
          <a:prstGeom prst="rect">
            <a:avLst/>
          </a:prstGeom>
          <a:noFill/>
        </p:spPr>
        <p:txBody>
          <a:bodyPr wrap="square">
            <a:spAutoFit/>
          </a:bodyPr>
          <a:lstStyle/>
          <a:p>
            <a:pPr algn="just"/>
            <a:r>
              <a:rPr lang="en-GB" sz="2800" i="1" dirty="0"/>
              <a:t>Teacher Peter:</a:t>
            </a:r>
            <a:r>
              <a:rPr lang="en-GB" sz="2800" dirty="0"/>
              <a:t> Now imagine that they all found the Philosopher's Stone and learned how to make the Elixir of Life (We all read the first Harry Potter book, right?). </a:t>
            </a:r>
            <a:endParaRPr lang="sr-Latn-RS" sz="2800" dirty="0"/>
          </a:p>
          <a:p>
            <a:pPr algn="just"/>
            <a:endParaRPr lang="en-GB" sz="2800" dirty="0"/>
          </a:p>
          <a:p>
            <a:pPr algn="just"/>
            <a:r>
              <a:rPr lang="en-GB" sz="2200" dirty="0"/>
              <a:t>1. How many candles on the cake would each of them have this year? How many candles is that in total? </a:t>
            </a:r>
          </a:p>
          <a:p>
            <a:pPr algn="just"/>
            <a:r>
              <a:rPr lang="en-GB" sz="2200" dirty="0"/>
              <a:t>2. How old would Leonardo have been the year Amelia was born? </a:t>
            </a:r>
          </a:p>
          <a:p>
            <a:pPr algn="just"/>
            <a:r>
              <a:rPr lang="en-GB" sz="2200" dirty="0"/>
              <a:t>3. Let's assume that the year is 1921 and that Alexander, Albert, Nikola, Thomas, Marie, and Amelia met. Calculate the following: we multiply the difference in the ages of Albert and Alexander by the ages of Marie, and then add the product of the years of Nikola and Thomas, and Amelia. </a:t>
            </a:r>
          </a:p>
          <a:p>
            <a:pPr algn="just"/>
            <a:r>
              <a:rPr lang="en-GB" sz="2200" dirty="0"/>
              <a:t>4. How much older is Galileo than Isaac? </a:t>
            </a:r>
          </a:p>
          <a:p>
            <a:pPr algn="just"/>
            <a:r>
              <a:rPr lang="en-GB" sz="2200" dirty="0"/>
              <a:t>5. How old would Christopher be in the first year of the 17th century? And how much in the last years of the 20th century? </a:t>
            </a:r>
          </a:p>
          <a:p>
            <a:pPr algn="just"/>
            <a:r>
              <a:rPr lang="en-GB" sz="2200" dirty="0"/>
              <a:t>6. If Charles had met Maryam in the first year of the 21st century, how many years would they have together? </a:t>
            </a:r>
          </a:p>
          <a:p>
            <a:pPr algn="just"/>
            <a:r>
              <a:rPr lang="en-GB" sz="2200" dirty="0"/>
              <a:t>7. What year would Andres celebrate his 342nd birthday? In what century? </a:t>
            </a:r>
          </a:p>
        </p:txBody>
      </p:sp>
    </p:spTree>
    <p:extLst>
      <p:ext uri="{BB962C8B-B14F-4D97-AF65-F5344CB8AC3E}">
        <p14:creationId xmlns:p14="http://schemas.microsoft.com/office/powerpoint/2010/main" val="56907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16EB51-8677-D0A9-F482-94E3D4920F18}"/>
              </a:ext>
            </a:extLst>
          </p:cNvPr>
          <p:cNvSpPr txBox="1"/>
          <p:nvPr/>
        </p:nvSpPr>
        <p:spPr>
          <a:xfrm>
            <a:off x="937819" y="679400"/>
            <a:ext cx="10316361" cy="1384995"/>
          </a:xfrm>
          <a:prstGeom prst="rect">
            <a:avLst/>
          </a:prstGeom>
          <a:noFill/>
        </p:spPr>
        <p:txBody>
          <a:bodyPr wrap="square">
            <a:spAutoFit/>
          </a:bodyPr>
          <a:lstStyle/>
          <a:p>
            <a:r>
              <a:rPr lang="hr-HR" sz="2800" dirty="0">
                <a:effectLst/>
                <a:latin typeface="Calibri" panose="020F0502020204030204" pitchFamily="34" charset="0"/>
                <a:ea typeface="Calibri" panose="020F0502020204030204" pitchFamily="34" charset="0"/>
                <a:cs typeface="Times New Roman" panose="02020603050405020304" pitchFamily="18" charset="0"/>
              </a:rPr>
              <a:t>We can draw the answers!</a:t>
            </a:r>
          </a:p>
          <a:p>
            <a:endParaRPr lang="hr-HR" sz="2800" dirty="0">
              <a:latin typeface="Calibri" panose="020F0502020204030204" pitchFamily="34" charset="0"/>
              <a:ea typeface="Calibri" panose="020F0502020204030204" pitchFamily="34" charset="0"/>
              <a:cs typeface="Times New Roman" panose="02020603050405020304" pitchFamily="18" charset="0"/>
            </a:endParaRPr>
          </a:p>
          <a:p>
            <a:r>
              <a:rPr lang="hr-HR" sz="2800" dirty="0">
                <a:latin typeface="Calibri" panose="020F0502020204030204" pitchFamily="34" charset="0"/>
                <a:cs typeface="Times New Roman" panose="02020603050405020304" pitchFamily="18" charset="0"/>
              </a:rPr>
              <a:t>Here is the number of candles for Christopher:</a:t>
            </a:r>
            <a:endParaRPr lang="en-GB" sz="2800" dirty="0"/>
          </a:p>
        </p:txBody>
      </p:sp>
      <p:pic>
        <p:nvPicPr>
          <p:cNvPr id="5" name="Picture 4">
            <a:extLst>
              <a:ext uri="{FF2B5EF4-FFF2-40B4-BE49-F238E27FC236}">
                <a16:creationId xmlns:a16="http://schemas.microsoft.com/office/drawing/2014/main" id="{D317CF97-7D46-F34C-FC91-D8A5D939631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34099" y="2607775"/>
            <a:ext cx="7723802" cy="3789034"/>
          </a:xfrm>
          <a:prstGeom prst="rect">
            <a:avLst/>
          </a:prstGeom>
        </p:spPr>
      </p:pic>
    </p:spTree>
    <p:extLst>
      <p:ext uri="{BB962C8B-B14F-4D97-AF65-F5344CB8AC3E}">
        <p14:creationId xmlns:p14="http://schemas.microsoft.com/office/powerpoint/2010/main" val="204444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3.xml><?xml version="1.0" encoding="utf-8"?>
<a:theme xmlns:a="http://schemas.openxmlformats.org/drawingml/2006/main" name="2_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4.xml><?xml version="1.0" encoding="utf-8"?>
<a:theme xmlns:a="http://schemas.openxmlformats.org/drawingml/2006/main" name="3_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5.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07B458E19C89449AF5522DEF9AC583" ma:contentTypeVersion="34" ma:contentTypeDescription="Create a new document." ma:contentTypeScope="" ma:versionID="7bafc66a223f216176c22d9cb33acbac">
  <xsd:schema xmlns:xsd="http://www.w3.org/2001/XMLSchema" xmlns:xs="http://www.w3.org/2001/XMLSchema" xmlns:p="http://schemas.microsoft.com/office/2006/metadata/properties" xmlns:ns2="a6ab76a3-83c0-4fd1-9310-8277f7fcc0cb" xmlns:ns3="33cac09c-2c1a-407f-8c9b-9ce7a0c840ce" targetNamespace="http://schemas.microsoft.com/office/2006/metadata/properties" ma:root="true" ma:fieldsID="f26140d19350d16f16d0c2c4ccff2350" ns2:_="" ns3:_="">
    <xsd:import namespace="a6ab76a3-83c0-4fd1-9310-8277f7fcc0cb"/>
    <xsd:import namespace="33cac09c-2c1a-407f-8c9b-9ce7a0c840ce"/>
    <xsd:element name="properties">
      <xsd:complexType>
        <xsd:sequence>
          <xsd:element name="documentManagement">
            <xsd:complexType>
              <xsd:all>
                <xsd:element ref="ns2:MediaServiceMetadata" minOccurs="0"/>
                <xsd:element ref="ns2:MediaServiceFastMetadata"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ab76a3-83c0-4fd1-9310-8277f7fcc0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0" nillable="true" ma:displayName="Notebook Type" ma:internalName="NotebookType">
      <xsd:simpleType>
        <xsd:restriction base="dms:Text"/>
      </xsd:simpleType>
    </xsd:element>
    <xsd:element name="FolderType" ma:index="11" nillable="true" ma:displayName="Folder Type" ma:internalName="FolderType">
      <xsd:simpleType>
        <xsd:restriction base="dms:Text"/>
      </xsd:simpleType>
    </xsd:element>
    <xsd:element name="CultureName" ma:index="12" nillable="true" ma:displayName="Culture Name" ma:internalName="CultureName">
      <xsd:simpleType>
        <xsd:restriction base="dms:Text"/>
      </xsd:simpleType>
    </xsd:element>
    <xsd:element name="AppVersion" ma:index="13" nillable="true" ma:displayName="App Version" ma:internalName="AppVersion">
      <xsd:simpleType>
        <xsd:restriction base="dms:Text"/>
      </xsd:simpleType>
    </xsd:element>
    <xsd:element name="TeamsChannelId" ma:index="14" nillable="true" ma:displayName="Teams Channel Id" ma:internalName="TeamsChannelId">
      <xsd:simpleType>
        <xsd:restriction base="dms:Text"/>
      </xsd:simpleType>
    </xsd:element>
    <xsd:element name="Owner" ma:index="1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6" nillable="true" ma:displayName="Math Settings" ma:internalName="Math_Settings">
      <xsd:simpleType>
        <xsd:restriction base="dms:Text"/>
      </xsd:simple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Leaders" ma:index="1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2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2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2" nillable="true" ma:displayName="Distribution Groups" ma:internalName="Distribution_Groups">
      <xsd:simpleType>
        <xsd:restriction base="dms:Note">
          <xsd:maxLength value="255"/>
        </xsd:restriction>
      </xsd:simpleType>
    </xsd:element>
    <xsd:element name="LMS_Mappings" ma:index="23" nillable="true" ma:displayName="LMS Mappings" ma:internalName="LMS_Mappings">
      <xsd:simpleType>
        <xsd:restriction base="dms:Note">
          <xsd:maxLength value="255"/>
        </xsd:restriction>
      </xsd:simpleType>
    </xsd:element>
    <xsd:element name="Invited_Leaders" ma:index="24" nillable="true" ma:displayName="Invited Leaders" ma:internalName="Invited_Leaders">
      <xsd:simpleType>
        <xsd:restriction base="dms:Note">
          <xsd:maxLength value="255"/>
        </xsd:restriction>
      </xsd:simpleType>
    </xsd:element>
    <xsd:element name="Invited_Members" ma:index="25" nillable="true" ma:displayName="Invited Members" ma:internalName="Invited_Member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Leaders_Only_SectionGroup" ma:index="27" nillable="true" ma:displayName="Has Leaders Only SectionGroup" ma:internalName="Has_Leaders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IsNotebookLocked" ma:index="29" nillable="true" ma:displayName="Is Notebook Locked" ma:internalName="IsNotebookLocked">
      <xsd:simpleType>
        <xsd:restriction base="dms:Boolean"/>
      </xsd:simpleType>
    </xsd:element>
    <xsd:element name="Teams_Channel_Section_Location" ma:index="30" nillable="true" ma:displayName="Teams Channel Section Location" ma:internalName="Teams_Channel_Section_Location">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MediaServiceGenerationTime" ma:index="33" nillable="true" ma:displayName="MediaServiceGenerationTime" ma:hidden="true" ma:internalName="MediaServiceGenerationTime" ma:readOnly="true">
      <xsd:simpleType>
        <xsd:restriction base="dms:Text"/>
      </xsd:simpleType>
    </xsd:element>
    <xsd:element name="MediaServiceEventHashCode" ma:index="34" nillable="true" ma:displayName="MediaServiceEventHashCode" ma:hidden="true" ma:internalName="MediaServiceEventHashCode" ma:readOnly="true">
      <xsd:simpleType>
        <xsd:restriction base="dms:Text"/>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element name="MediaServiceDateTaken" ma:index="37" nillable="true" ma:displayName="MediaServiceDateTaken" ma:hidden="true" ma:internalName="MediaServiceDateTaken" ma:readOnly="true">
      <xsd:simpleType>
        <xsd:restriction base="dms:Text"/>
      </xsd:simpleType>
    </xsd:element>
    <xsd:element name="MediaServiceLocation" ma:index="38" nillable="true" ma:displayName="Location" ma:internalName="MediaServiceLocation" ma:readOnly="true">
      <xsd:simpleType>
        <xsd:restriction base="dms:Text"/>
      </xsd:simpleType>
    </xsd:element>
    <xsd:element name="lcf76f155ced4ddcb4097134ff3c332f" ma:index="40" nillable="true" ma:taxonomy="true" ma:internalName="lcf76f155ced4ddcb4097134ff3c332f" ma:taxonomyFieldName="MediaServiceImageTags" ma:displayName="Image Tags" ma:readOnly="false" ma:fieldId="{5cf76f15-5ced-4ddc-b409-7134ff3c332f}" ma:taxonomyMulti="true" ma:sspId="53f066e4-20f1-4365-b709-2cd703fcea3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3cac09c-2c1a-407f-8c9b-9ce7a0c840ce" elementFormDefault="qualified">
    <xsd:import namespace="http://schemas.microsoft.com/office/2006/documentManagement/types"/>
    <xsd:import namespace="http://schemas.microsoft.com/office/infopath/2007/PartnerControls"/>
    <xsd:element name="TaxCatchAll" ma:index="41" nillable="true" ma:displayName="Taxonomy Catch All Column" ma:hidden="true" ma:list="{d05b20f0-125a-4585-9cbf-e7327c2c75c0}" ma:internalName="TaxCatchAll" ma:showField="CatchAllData" ma:web="33cac09c-2c1a-407f-8c9b-9ce7a0c840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elf_Registration_Enabled xmlns="a6ab76a3-83c0-4fd1-9310-8277f7fcc0cb" xsi:nil="true"/>
    <LMS_Mappings xmlns="a6ab76a3-83c0-4fd1-9310-8277f7fcc0cb" xsi:nil="true"/>
    <Teams_Channel_Section_Location xmlns="a6ab76a3-83c0-4fd1-9310-8277f7fcc0cb" xsi:nil="true"/>
    <Math_Settings xmlns="a6ab76a3-83c0-4fd1-9310-8277f7fcc0cb" xsi:nil="true"/>
    <AppVersion xmlns="a6ab76a3-83c0-4fd1-9310-8277f7fcc0cb" xsi:nil="true"/>
    <Invited_Leaders xmlns="a6ab76a3-83c0-4fd1-9310-8277f7fcc0cb" xsi:nil="true"/>
    <Invited_Members xmlns="a6ab76a3-83c0-4fd1-9310-8277f7fcc0cb" xsi:nil="true"/>
    <TaxCatchAll xmlns="33cac09c-2c1a-407f-8c9b-9ce7a0c840ce" xsi:nil="true"/>
    <Templates xmlns="a6ab76a3-83c0-4fd1-9310-8277f7fcc0cb" xsi:nil="true"/>
    <Has_Leaders_Only_SectionGroup xmlns="a6ab76a3-83c0-4fd1-9310-8277f7fcc0cb" xsi:nil="true"/>
    <Distribution_Groups xmlns="a6ab76a3-83c0-4fd1-9310-8277f7fcc0cb" xsi:nil="true"/>
    <TeamsChannelId xmlns="a6ab76a3-83c0-4fd1-9310-8277f7fcc0cb" xsi:nil="true"/>
    <CultureName xmlns="a6ab76a3-83c0-4fd1-9310-8277f7fcc0cb" xsi:nil="true"/>
    <Owner xmlns="a6ab76a3-83c0-4fd1-9310-8277f7fcc0cb">
      <UserInfo>
        <DisplayName/>
        <AccountId xsi:nil="true"/>
        <AccountType/>
      </UserInfo>
    </Owner>
    <Leaders xmlns="a6ab76a3-83c0-4fd1-9310-8277f7fcc0cb">
      <UserInfo>
        <DisplayName/>
        <AccountId xsi:nil="true"/>
        <AccountType/>
      </UserInfo>
    </Leaders>
    <IsNotebookLocked xmlns="a6ab76a3-83c0-4fd1-9310-8277f7fcc0cb" xsi:nil="true"/>
    <DefaultSectionNames xmlns="a6ab76a3-83c0-4fd1-9310-8277f7fcc0cb" xsi:nil="true"/>
    <Is_Collaboration_Space_Locked xmlns="a6ab76a3-83c0-4fd1-9310-8277f7fcc0cb" xsi:nil="true"/>
    <Members xmlns="a6ab76a3-83c0-4fd1-9310-8277f7fcc0cb">
      <UserInfo>
        <DisplayName/>
        <AccountId xsi:nil="true"/>
        <AccountType/>
      </UserInfo>
    </Members>
    <Member_Groups xmlns="a6ab76a3-83c0-4fd1-9310-8277f7fcc0cb">
      <UserInfo>
        <DisplayName/>
        <AccountId xsi:nil="true"/>
        <AccountType/>
      </UserInfo>
    </Member_Groups>
    <NotebookType xmlns="a6ab76a3-83c0-4fd1-9310-8277f7fcc0cb" xsi:nil="true"/>
    <FolderType xmlns="a6ab76a3-83c0-4fd1-9310-8277f7fcc0cb" xsi:nil="true"/>
    <lcf76f155ced4ddcb4097134ff3c332f xmlns="a6ab76a3-83c0-4fd1-9310-8277f7fcc0c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61C411C-AD94-48B7-9DF3-579611A5BA61}"/>
</file>

<file path=customXml/itemProps2.xml><?xml version="1.0" encoding="utf-8"?>
<ds:datastoreItem xmlns:ds="http://schemas.openxmlformats.org/officeDocument/2006/customXml" ds:itemID="{1592C00C-831A-4700-9C43-D357697C91DC}"/>
</file>

<file path=customXml/itemProps3.xml><?xml version="1.0" encoding="utf-8"?>
<ds:datastoreItem xmlns:ds="http://schemas.openxmlformats.org/officeDocument/2006/customXml" ds:itemID="{C25F7BD0-BD9A-4F50-AA5C-7D1E8E30D229}"/>
</file>

<file path=docProps/app.xml><?xml version="1.0" encoding="utf-8"?>
<Properties xmlns="http://schemas.openxmlformats.org/officeDocument/2006/extended-properties" xmlns:vt="http://schemas.openxmlformats.org/officeDocument/2006/docPropsVTypes">
  <Template>tf00001054_wac</Template>
  <TotalTime>274</TotalTime>
  <Words>738</Words>
  <Application>Microsoft Office PowerPoint</Application>
  <PresentationFormat>Widescreen</PresentationFormat>
  <Paragraphs>111</Paragraphs>
  <Slides>9</Slides>
  <Notes>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9</vt:i4>
      </vt:variant>
    </vt:vector>
  </HeadingPairs>
  <TitlesOfParts>
    <vt:vector size="20" baseType="lpstr">
      <vt:lpstr>Arial</vt:lpstr>
      <vt:lpstr>Calibri</vt:lpstr>
      <vt:lpstr>Chiller</vt:lpstr>
      <vt:lpstr>Consolas</vt:lpstr>
      <vt:lpstr>Corbel</vt:lpstr>
      <vt:lpstr>Trebuchet MS</vt:lpstr>
      <vt:lpstr>1_Berlin</vt:lpstr>
      <vt:lpstr>Berlin</vt:lpstr>
      <vt:lpstr>2_Berlin</vt:lpstr>
      <vt:lpstr>3_Berlin</vt:lpstr>
      <vt:lpstr>Chalkboard 16x9</vt:lpstr>
      <vt:lpstr>HISTOTYMATHICS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familie</dc:title>
  <dc:creator>Ivana Stajner-Papuga</dc:creator>
  <cp:lastModifiedBy>Ivana Stajner-Papuga</cp:lastModifiedBy>
  <cp:revision>10</cp:revision>
  <dcterms:created xsi:type="dcterms:W3CDTF">2021-11-10T18:05:38Z</dcterms:created>
  <dcterms:modified xsi:type="dcterms:W3CDTF">2022-10-13T18:53:06Z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0x0101006307B458E19C89449AF5522DEF9AC583</vt:lpwstr>
  </property>
</Properties>
</file>