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8288000" cy="10287000"/>
  <p:notesSz cx="6858000" cy="9144000"/>
  <p:embeddedFontLst>
    <p:embeddedFont>
      <p:font typeface="Open Sans Bold" charset="1" panose="020B0806030504020204"/>
      <p:regular r:id="rId14"/>
    </p:embeddedFont>
    <p:embeddedFont>
      <p:font typeface="Open Sans" charset="1" panose="020B0606030504020204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8" Type="http://schemas.openxmlformats.org/officeDocument/2006/relationships/slide" Target="slides/slide3.xml"/><Relationship Id="rId18" Type="http://schemas.openxmlformats.org/officeDocument/2006/relationships/customXml" Target="../customXml/item3.xml"/><Relationship Id="rId3" Type="http://schemas.openxmlformats.org/officeDocument/2006/relationships/viewProps" Target="viewProps.xml"/><Relationship Id="rId12" Type="http://schemas.openxmlformats.org/officeDocument/2006/relationships/slide" Target="slides/slide7.xml"/><Relationship Id="rId7" Type="http://schemas.openxmlformats.org/officeDocument/2006/relationships/slide" Target="slides/slide2.xml"/><Relationship Id="rId17" Type="http://schemas.openxmlformats.org/officeDocument/2006/relationships/customXml" Target="../customXml/item2.xml"/><Relationship Id="rId2" Type="http://schemas.openxmlformats.org/officeDocument/2006/relationships/presProps" Target="presProps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6" Type="http://schemas.openxmlformats.org/officeDocument/2006/relationships/slide" Target="slides/slide1.xml"/><Relationship Id="rId15" Type="http://schemas.openxmlformats.org/officeDocument/2006/relationships/font" Target="fonts/font15.fntdata"/><Relationship Id="rId5" Type="http://schemas.openxmlformats.org/officeDocument/2006/relationships/tableStyles" Target="tableStyles.xml"/><Relationship Id="rId10" Type="http://schemas.openxmlformats.org/officeDocument/2006/relationships/slide" Target="slides/slide5.xml"/><Relationship Id="rId14" Type="http://schemas.openxmlformats.org/officeDocument/2006/relationships/font" Target="fonts/font14.fntdata"/><Relationship Id="rId4" Type="http://schemas.openxmlformats.org/officeDocument/2006/relationships/theme" Target="theme/theme1.xml"/><Relationship Id="rId9" Type="http://schemas.openxmlformats.org/officeDocument/2006/relationships/slide" Target="slides/slide4.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Relationship Id="rId3" Target="../media/image7.png" Type="http://schemas.openxmlformats.org/officeDocument/2006/relationships/image"/><Relationship Id="rId4" Target="../media/image8.png" Type="http://schemas.openxmlformats.org/officeDocument/2006/relationships/image"/><Relationship Id="rId5" Target="../media/image9.png" Type="http://schemas.openxmlformats.org/officeDocument/2006/relationships/image"/><Relationship Id="rId6" Target="../media/image10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png" Type="http://schemas.openxmlformats.org/officeDocument/2006/relationships/image"/><Relationship Id="rId4" Target="../media/image13.png" Type="http://schemas.openxmlformats.org/officeDocument/2006/relationships/image"/><Relationship Id="rId5" Target="../media/image14.png" Type="http://schemas.openxmlformats.org/officeDocument/2006/relationships/image"/><Relationship Id="rId6" Target="../media/image15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6.png" Type="http://schemas.openxmlformats.org/officeDocument/2006/relationships/image"/><Relationship Id="rId3" Target="../media/image17.png" Type="http://schemas.openxmlformats.org/officeDocument/2006/relationships/image"/><Relationship Id="rId4" Target="../media/image18.png" Type="http://schemas.openxmlformats.org/officeDocument/2006/relationships/image"/><Relationship Id="rId5" Target="../media/image19.png" Type="http://schemas.openxmlformats.org/officeDocument/2006/relationships/image"/><Relationship Id="rId6" Target="../media/image20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1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1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1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08084" y="365804"/>
            <a:ext cx="3086100" cy="4674738"/>
            <a:chOff x="0" y="0"/>
            <a:chExt cx="812800" cy="123120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808084" y="5232473"/>
            <a:ext cx="3086100" cy="4674738"/>
            <a:chOff x="0" y="0"/>
            <a:chExt cx="812800" cy="123120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66675"/>
              <a:ext cx="812800" cy="12978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</a:pPr>
              <a:r>
                <a:rPr lang="en-US" sz="3600" b="true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GLICIN</a:t>
              </a:r>
            </a:p>
            <a:p>
              <a:pPr algn="l" marL="388618" indent="-194309" lvl="1">
                <a:lnSpc>
                  <a:spcPts val="2519"/>
                </a:lnSpc>
                <a:buFont typeface="Arial"/>
                <a:buChar char="•"/>
              </a:pP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neesencijalna, nepolarna AK </a:t>
              </a:r>
            </a:p>
            <a:p>
              <a:pPr algn="l" marL="388618" indent="-194309" lvl="1">
                <a:lnSpc>
                  <a:spcPts val="2519"/>
                </a:lnSpc>
                <a:buFont typeface="Arial"/>
                <a:buChar char="•"/>
              </a:pP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nema hiralni C atom (najjednostavnija),</a:t>
              </a: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učestvuje</a:t>
              </a: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 u sintezi kolagena </a:t>
              </a:r>
            </a:p>
            <a:p>
              <a:pPr algn="l" marL="388618" indent="-194309" lvl="1">
                <a:lnSpc>
                  <a:spcPts val="2519"/>
                </a:lnSpc>
                <a:buFont typeface="Arial"/>
                <a:buChar char="•"/>
              </a:pP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nalazi u zavojima i tesnim delovima proteina životinjskog i biljnogh porekla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4072351" y="365804"/>
            <a:ext cx="3086100" cy="4674738"/>
            <a:chOff x="0" y="0"/>
            <a:chExt cx="812800" cy="1231207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4072351" y="5232473"/>
            <a:ext cx="3086100" cy="4674738"/>
            <a:chOff x="0" y="0"/>
            <a:chExt cx="812800" cy="1231207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66675"/>
              <a:ext cx="812800" cy="12978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  <a:spcBef>
                  <a:spcPct val="0"/>
                </a:spcBef>
              </a:pPr>
              <a:r>
                <a:rPr lang="en-US" b="true" sz="36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ALANIN</a:t>
              </a:r>
            </a:p>
            <a:p>
              <a:pPr algn="l" marL="388618" indent="-194309" lvl="1">
                <a:lnSpc>
                  <a:spcPts val="2519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neesencijalna, nepolarna AK</a:t>
              </a:r>
            </a:p>
            <a:p>
              <a:pPr algn="l" marL="388618" indent="-194309" lvl="1">
                <a:lnSpc>
                  <a:spcPts val="2519"/>
                </a:lnSpc>
                <a:buFont typeface="Arial"/>
                <a:buChar char="•"/>
              </a:pP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Učestvuje u metabolizmu glukoze i aminokiselina, </a:t>
              </a: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β-alanin se koristi u sportskoj suplementaciji, </a:t>
              </a: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kodira četiri kodona: GCU, GCC, GCA i GCG</a:t>
              </a:r>
            </a:p>
            <a:p>
              <a:pPr algn="l" marL="388618" indent="-194309" lvl="1">
                <a:lnSpc>
                  <a:spcPts val="2519"/>
                </a:lnSpc>
                <a:buFont typeface="Arial"/>
                <a:buChar char="•"/>
              </a:pP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nalazi se svuda, posebno u mesu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7339426" y="365804"/>
            <a:ext cx="3086100" cy="4674738"/>
            <a:chOff x="0" y="0"/>
            <a:chExt cx="812800" cy="1231207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7339426" y="5278281"/>
            <a:ext cx="3086100" cy="4628930"/>
            <a:chOff x="0" y="0"/>
            <a:chExt cx="812800" cy="1219142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812800" cy="1219142"/>
            </a:xfrm>
            <a:custGeom>
              <a:avLst/>
              <a:gdLst/>
              <a:ahLst/>
              <a:cxnLst/>
              <a:rect r="r" b="b" t="t" l="l"/>
              <a:pathLst>
                <a:path h="1219142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19142"/>
                  </a:lnTo>
                  <a:lnTo>
                    <a:pt x="0" y="1219142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66675"/>
              <a:ext cx="812800" cy="128581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</a:pPr>
              <a:r>
                <a:rPr lang="en-US" sz="3600" b="true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PROLIN </a:t>
              </a:r>
            </a:p>
            <a:p>
              <a:pPr algn="l" marL="388618" indent="-194309" lvl="1">
                <a:lnSpc>
                  <a:spcPts val="2519"/>
                </a:lnSpc>
                <a:buFont typeface="Arial"/>
                <a:buChar char="•"/>
              </a:pP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neesencijalna, nepolarna, </a:t>
              </a: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ciklična, AK</a:t>
              </a:r>
            </a:p>
            <a:p>
              <a:pPr algn="l" marL="388618" indent="-194309" lvl="1">
                <a:lnSpc>
                  <a:spcPts val="2519"/>
                </a:lnSpc>
                <a:buFont typeface="Arial"/>
                <a:buChar char="•"/>
              </a:pP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visoko koncentrisan u kolagenu (potporni protein), utiče na zarastanja i elastičnost tkiva i kože</a:t>
              </a:r>
            </a:p>
            <a:p>
              <a:pPr algn="l" marL="388618" indent="-194309" lvl="1">
                <a:lnSpc>
                  <a:spcPts val="2519"/>
                </a:lnSpc>
                <a:buFont typeface="Arial"/>
                <a:buChar char="•"/>
              </a:pP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jaja, meso, mlečni proizvodi</a:t>
              </a: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10606501" y="365804"/>
            <a:ext cx="3086100" cy="4674738"/>
            <a:chOff x="0" y="0"/>
            <a:chExt cx="812800" cy="1231207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10606501" y="5255377"/>
            <a:ext cx="3086100" cy="4674738"/>
            <a:chOff x="0" y="0"/>
            <a:chExt cx="812800" cy="1231207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5" id="25"/>
            <p:cNvSpPr txBox="true"/>
            <p:nvPr/>
          </p:nvSpPr>
          <p:spPr>
            <a:xfrm>
              <a:off x="0" y="-66675"/>
              <a:ext cx="812800" cy="12978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</a:pPr>
              <a:r>
                <a:rPr lang="en-US" sz="3600" b="true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IZOLEUCIN</a:t>
              </a:r>
            </a:p>
            <a:p>
              <a:pPr algn="l" marL="388618" indent="-194309" lvl="1">
                <a:lnSpc>
                  <a:spcPts val="2519"/>
                </a:lnSpc>
                <a:buFont typeface="Arial"/>
                <a:buChar char="•"/>
              </a:pP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esencijalna, nepolarna AK ketogenog tipa</a:t>
              </a:r>
            </a:p>
            <a:p>
              <a:pPr algn="l" marL="388618" indent="-194309" lvl="1">
                <a:lnSpc>
                  <a:spcPts val="2519"/>
                </a:lnSpc>
                <a:buFont typeface="Arial"/>
                <a:buChar char="•"/>
              </a:pP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uloga u podršci tokom sinteze proteina i izgradnji mišićnog tkiva, pomaže u regulaciji nivoa šećera u krvi</a:t>
              </a:r>
            </a:p>
            <a:p>
              <a:pPr algn="l" marL="388618" indent="-194309" lvl="1">
                <a:lnSpc>
                  <a:spcPts val="2519"/>
                </a:lnSpc>
                <a:buFont typeface="Arial"/>
                <a:buChar char="•"/>
              </a:pP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jaja, tuna, mahunarke, orašasti plodovi, žitarice</a:t>
              </a: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13889826" y="365804"/>
            <a:ext cx="3086100" cy="4674738"/>
            <a:chOff x="0" y="0"/>
            <a:chExt cx="812800" cy="1231207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8" id="28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9" id="29"/>
          <p:cNvGrpSpPr/>
          <p:nvPr/>
        </p:nvGrpSpPr>
        <p:grpSpPr>
          <a:xfrm rot="0">
            <a:off x="13873576" y="5255377"/>
            <a:ext cx="3086100" cy="4674738"/>
            <a:chOff x="0" y="0"/>
            <a:chExt cx="812800" cy="1231207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1" id="31"/>
            <p:cNvSpPr txBox="true"/>
            <p:nvPr/>
          </p:nvSpPr>
          <p:spPr>
            <a:xfrm>
              <a:off x="0" y="-66675"/>
              <a:ext cx="812800" cy="12978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  <a:spcBef>
                  <a:spcPct val="0"/>
                </a:spcBef>
              </a:pPr>
              <a:r>
                <a:rPr lang="en-US" b="true" sz="36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GLUTAMIN</a:t>
              </a:r>
            </a:p>
            <a:p>
              <a:pPr algn="l" marL="388618" indent="-194309" lvl="1">
                <a:lnSpc>
                  <a:spcPts val="2519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uslovno esencijalna, polarna AK</a:t>
              </a:r>
            </a:p>
            <a:p>
              <a:pPr algn="l" marL="388618" indent="-194309" lvl="1">
                <a:lnSpc>
                  <a:spcPts val="2519"/>
                </a:lnSpc>
                <a:buFont typeface="Arial"/>
                <a:buChar char="•"/>
              </a:pP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najzastupljenija slobodna AK , gorivo za mozak, </a:t>
              </a: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pufer u bubrezima (održava pH organizma), uloga u oporavku mišića, glutaminski ciklus</a:t>
              </a:r>
            </a:p>
            <a:p>
              <a:pPr algn="l" marL="388618" indent="-194309" lvl="1">
                <a:lnSpc>
                  <a:spcPts val="2519"/>
                </a:lnSpc>
                <a:buFont typeface="Arial"/>
                <a:buChar char="•"/>
              </a:pPr>
              <a:r>
                <a:rPr lang="en-US" sz="17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meso, riba, jaja, mlečni proizvodi, mahunarke</a:t>
              </a:r>
            </a:p>
          </p:txBody>
        </p:sp>
      </p:grpSp>
      <p:sp>
        <p:nvSpPr>
          <p:cNvPr name="Freeform 32" id="32"/>
          <p:cNvSpPr/>
          <p:nvPr/>
        </p:nvSpPr>
        <p:spPr>
          <a:xfrm flipH="false" flipV="false" rot="0">
            <a:off x="14178376" y="1139634"/>
            <a:ext cx="2543832" cy="3188269"/>
          </a:xfrm>
          <a:custGeom>
            <a:avLst/>
            <a:gdLst/>
            <a:ahLst/>
            <a:cxnLst/>
            <a:rect r="r" b="b" t="t" l="l"/>
            <a:pathLst>
              <a:path h="3188269" w="2543832">
                <a:moveTo>
                  <a:pt x="0" y="0"/>
                </a:moveTo>
                <a:lnTo>
                  <a:pt x="2543831" y="0"/>
                </a:lnTo>
                <a:lnTo>
                  <a:pt x="2543831" y="3188269"/>
                </a:lnTo>
                <a:lnTo>
                  <a:pt x="0" y="318826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4207934" y="1814860"/>
            <a:ext cx="2826692" cy="1611214"/>
          </a:xfrm>
          <a:custGeom>
            <a:avLst/>
            <a:gdLst/>
            <a:ahLst/>
            <a:cxnLst/>
            <a:rect r="r" b="b" t="t" l="l"/>
            <a:pathLst>
              <a:path h="1611214" w="2826692">
                <a:moveTo>
                  <a:pt x="0" y="0"/>
                </a:moveTo>
                <a:lnTo>
                  <a:pt x="2826692" y="0"/>
                </a:lnTo>
                <a:lnTo>
                  <a:pt x="2826692" y="1611214"/>
                </a:lnTo>
                <a:lnTo>
                  <a:pt x="0" y="161121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34" id="34"/>
          <p:cNvSpPr/>
          <p:nvPr/>
        </p:nvSpPr>
        <p:spPr>
          <a:xfrm flipH="false" flipV="false" rot="0">
            <a:off x="1105324" y="1621277"/>
            <a:ext cx="2491618" cy="2313652"/>
          </a:xfrm>
          <a:custGeom>
            <a:avLst/>
            <a:gdLst/>
            <a:ahLst/>
            <a:cxnLst/>
            <a:rect r="r" b="b" t="t" l="l"/>
            <a:pathLst>
              <a:path h="2313652" w="2491618">
                <a:moveTo>
                  <a:pt x="0" y="0"/>
                </a:moveTo>
                <a:lnTo>
                  <a:pt x="2491619" y="0"/>
                </a:lnTo>
                <a:lnTo>
                  <a:pt x="2491619" y="2313652"/>
                </a:lnTo>
                <a:lnTo>
                  <a:pt x="0" y="231365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-15976"/>
            </a:stretch>
          </a:blipFill>
        </p:spPr>
      </p:sp>
      <p:sp>
        <p:nvSpPr>
          <p:cNvPr name="Freeform 35" id="35"/>
          <p:cNvSpPr/>
          <p:nvPr/>
        </p:nvSpPr>
        <p:spPr>
          <a:xfrm flipH="false" flipV="false" rot="0">
            <a:off x="7487063" y="1535597"/>
            <a:ext cx="2790825" cy="2792306"/>
          </a:xfrm>
          <a:custGeom>
            <a:avLst/>
            <a:gdLst/>
            <a:ahLst/>
            <a:cxnLst/>
            <a:rect r="r" b="b" t="t" l="l"/>
            <a:pathLst>
              <a:path h="2792306" w="2790825">
                <a:moveTo>
                  <a:pt x="0" y="0"/>
                </a:moveTo>
                <a:lnTo>
                  <a:pt x="2790825" y="0"/>
                </a:lnTo>
                <a:lnTo>
                  <a:pt x="2790825" y="2792306"/>
                </a:lnTo>
                <a:lnTo>
                  <a:pt x="0" y="279230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72" t="0" r="0" b="-5806"/>
            </a:stretch>
          </a:blipFill>
        </p:spPr>
      </p:sp>
      <p:sp>
        <p:nvSpPr>
          <p:cNvPr name="Freeform 36" id="36"/>
          <p:cNvSpPr/>
          <p:nvPr/>
        </p:nvSpPr>
        <p:spPr>
          <a:xfrm flipH="false" flipV="false" rot="0">
            <a:off x="10816619" y="1276638"/>
            <a:ext cx="2665863" cy="3345929"/>
          </a:xfrm>
          <a:custGeom>
            <a:avLst/>
            <a:gdLst/>
            <a:ahLst/>
            <a:cxnLst/>
            <a:rect r="r" b="b" t="t" l="l"/>
            <a:pathLst>
              <a:path h="3345929" w="2665863">
                <a:moveTo>
                  <a:pt x="0" y="0"/>
                </a:moveTo>
                <a:lnTo>
                  <a:pt x="2665863" y="0"/>
                </a:lnTo>
                <a:lnTo>
                  <a:pt x="2665863" y="3345930"/>
                </a:lnTo>
                <a:lnTo>
                  <a:pt x="0" y="334593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33997" t="-24228" r="-28831" b="-14524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08084" y="411612"/>
            <a:ext cx="3086100" cy="4674738"/>
            <a:chOff x="0" y="0"/>
            <a:chExt cx="812800" cy="123120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808084" y="5301186"/>
            <a:ext cx="3086100" cy="4628930"/>
            <a:chOff x="0" y="0"/>
            <a:chExt cx="812800" cy="121914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1219142"/>
            </a:xfrm>
            <a:custGeom>
              <a:avLst/>
              <a:gdLst/>
              <a:ahLst/>
              <a:cxnLst/>
              <a:rect r="r" b="b" t="t" l="l"/>
              <a:pathLst>
                <a:path h="1219142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19142"/>
                  </a:lnTo>
                  <a:lnTo>
                    <a:pt x="0" y="1219142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66675"/>
              <a:ext cx="812800" cy="128581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</a:pPr>
              <a:r>
                <a:rPr lang="en-US" sz="3600" b="true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ASPARAGIN</a:t>
              </a:r>
            </a:p>
            <a:p>
              <a:pPr algn="l" marL="388620" indent="-194310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neesencijalna, polarna i prva otkrivena AK, </a:t>
              </a: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amidni oblikx asparaginske kiseline</a:t>
              </a:r>
            </a:p>
            <a:p>
              <a:pPr algn="l" marL="388620" indent="-194310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prekursor neurotransmitera - aspartata, osetljiv na toplotu </a:t>
              </a:r>
            </a:p>
            <a:p>
              <a:pPr algn="l" marL="388620" indent="-194310" lvl="1">
                <a:lnSpc>
                  <a:spcPts val="2520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špargle, krompir, meso, mlečni proizvodi</a:t>
              </a:r>
            </a:p>
            <a:p>
              <a:pPr algn="l">
                <a:lnSpc>
                  <a:spcPts val="279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4072351" y="411612"/>
            <a:ext cx="3086100" cy="4674738"/>
            <a:chOff x="0" y="0"/>
            <a:chExt cx="812800" cy="1231207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4072351" y="5255377"/>
            <a:ext cx="3086100" cy="4674738"/>
            <a:chOff x="0" y="0"/>
            <a:chExt cx="812800" cy="1231207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66675"/>
              <a:ext cx="812800" cy="12978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  <a:spcBef>
                  <a:spcPct val="0"/>
                </a:spcBef>
              </a:pPr>
              <a:r>
                <a:rPr lang="en-US" b="true" sz="36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VALIN</a:t>
              </a:r>
            </a:p>
            <a:p>
              <a:pPr algn="l" marL="388620" indent="-194310" lvl="1">
                <a:lnSpc>
                  <a:spcPts val="2520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esencijalna, nepolarna AK, ima </a:t>
              </a: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razgranati lanac (BCAA)</a:t>
              </a:r>
            </a:p>
            <a:p>
              <a:pPr algn="l" marL="388620" indent="-194310" lvl="1">
                <a:lnSpc>
                  <a:spcPts val="2520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obezbedjuje energiju mišićima, pomoć pri regeneraciji tkiva, podrška neurološkim funkcijama </a:t>
              </a:r>
            </a:p>
            <a:p>
              <a:pPr algn="l" marL="388620" indent="-194310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riba, ćureće i pileće meso, sočivo, kikiriki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7339426" y="411612"/>
            <a:ext cx="3086100" cy="4674738"/>
            <a:chOff x="0" y="0"/>
            <a:chExt cx="812800" cy="1231207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0606501" y="411612"/>
            <a:ext cx="3086100" cy="4674738"/>
            <a:chOff x="0" y="0"/>
            <a:chExt cx="812800" cy="1231207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13873576" y="411612"/>
            <a:ext cx="3086100" cy="4674738"/>
            <a:chOff x="0" y="0"/>
            <a:chExt cx="812800" cy="1231207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7339426" y="5278281"/>
            <a:ext cx="3086100" cy="4674738"/>
            <a:chOff x="0" y="0"/>
            <a:chExt cx="812800" cy="1231207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5" id="25"/>
            <p:cNvSpPr txBox="true"/>
            <p:nvPr/>
          </p:nvSpPr>
          <p:spPr>
            <a:xfrm>
              <a:off x="0" y="-66675"/>
              <a:ext cx="812800" cy="12978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</a:pPr>
              <a:r>
                <a:rPr lang="en-US" sz="3600" b="true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LEUCIN</a:t>
              </a:r>
            </a:p>
            <a:p>
              <a:pPr algn="l" marL="388620" indent="-194310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esencijalna, nepolarna AK, ima </a:t>
              </a: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razgranati lanac (BCAA)</a:t>
              </a:r>
            </a:p>
            <a:p>
              <a:pPr algn="l" marL="388620" indent="-194310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stimuliše sintezu proteina u mišićima, ubrzava oporavak posle, treninga (suplementi), utiče na lučenje insulina</a:t>
              </a:r>
            </a:p>
            <a:p>
              <a:pPr algn="l" marL="388620" indent="-194310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meso, mlečni proizvodi, jaja, mahunarke</a:t>
              </a: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13873576" y="5236327"/>
            <a:ext cx="3086100" cy="4674738"/>
            <a:chOff x="0" y="0"/>
            <a:chExt cx="812800" cy="1231207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8" id="28"/>
            <p:cNvSpPr txBox="true"/>
            <p:nvPr/>
          </p:nvSpPr>
          <p:spPr>
            <a:xfrm>
              <a:off x="0" y="-66675"/>
              <a:ext cx="812800" cy="12978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  <a:spcBef>
                  <a:spcPct val="0"/>
                </a:spcBef>
              </a:pPr>
              <a:r>
                <a:rPr lang="en-US" b="true" sz="36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METIONIN</a:t>
              </a:r>
            </a:p>
            <a:p>
              <a:pPr algn="l" marL="388620" indent="-194310" lvl="1">
                <a:lnSpc>
                  <a:spcPts val="2520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esen</a:t>
              </a: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cijalna, nepolarna AK koja sadrži sumpor</a:t>
              </a:r>
            </a:p>
            <a:p>
              <a:pPr algn="l" marL="388620" indent="-194310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neophodan za početak sinteze proteina, prekursor za cistein i glutation, dodaje se u stočnu hranu, koristi se kao dijetetski suplement, zaštitna uloga za jetru</a:t>
              </a:r>
            </a:p>
            <a:p>
              <a:pPr algn="l" marL="388620" indent="-194310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meso, riba, mlečni proizvodi, jaja, žitarice</a:t>
              </a:r>
            </a:p>
          </p:txBody>
        </p:sp>
      </p:grpSp>
      <p:grpSp>
        <p:nvGrpSpPr>
          <p:cNvPr name="Group 29" id="29"/>
          <p:cNvGrpSpPr/>
          <p:nvPr/>
        </p:nvGrpSpPr>
        <p:grpSpPr>
          <a:xfrm rot="0">
            <a:off x="10606501" y="5255377"/>
            <a:ext cx="3086100" cy="4674738"/>
            <a:chOff x="0" y="0"/>
            <a:chExt cx="812800" cy="1231207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1" id="31"/>
            <p:cNvSpPr txBox="true"/>
            <p:nvPr/>
          </p:nvSpPr>
          <p:spPr>
            <a:xfrm>
              <a:off x="0" y="-66675"/>
              <a:ext cx="812800" cy="12978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</a:pPr>
              <a:r>
                <a:rPr lang="en-US" sz="3600" b="true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CISTEIN</a:t>
              </a:r>
            </a:p>
            <a:p>
              <a:pPr algn="l" marL="388620" indent="-194310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uslovno </a:t>
              </a: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esencijalna, polarna AK koja sadrži sumpor</a:t>
              </a:r>
            </a:p>
            <a:p>
              <a:pPr algn="l" marL="388620" indent="-194310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ključan za sintezu glutationa, deo keratina, primena u kozmetici, farmaciji, suplementima i u prehrambenoj industriji (antioksidans)</a:t>
              </a:r>
            </a:p>
            <a:p>
              <a:pPr algn="l" marL="388620" indent="-194310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žumanca, meso, beli i crni luk, brokoli</a:t>
              </a:r>
            </a:p>
          </p:txBody>
        </p:sp>
      </p:grpSp>
      <p:sp>
        <p:nvSpPr>
          <p:cNvPr name="Freeform 32" id="32"/>
          <p:cNvSpPr/>
          <p:nvPr/>
        </p:nvSpPr>
        <p:spPr>
          <a:xfrm flipH="false" flipV="false" rot="0">
            <a:off x="990073" y="1386620"/>
            <a:ext cx="2722120" cy="3106601"/>
          </a:xfrm>
          <a:custGeom>
            <a:avLst/>
            <a:gdLst/>
            <a:ahLst/>
            <a:cxnLst/>
            <a:rect r="r" b="b" t="t" l="l"/>
            <a:pathLst>
              <a:path h="3106601" w="2722120">
                <a:moveTo>
                  <a:pt x="0" y="0"/>
                </a:moveTo>
                <a:lnTo>
                  <a:pt x="2722121" y="0"/>
                </a:lnTo>
                <a:lnTo>
                  <a:pt x="2722121" y="3106601"/>
                </a:lnTo>
                <a:lnTo>
                  <a:pt x="0" y="31066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6617" t="-38786" r="-39379" b="-24188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4246426" y="1386620"/>
            <a:ext cx="2740757" cy="3037947"/>
          </a:xfrm>
          <a:custGeom>
            <a:avLst/>
            <a:gdLst/>
            <a:ahLst/>
            <a:cxnLst/>
            <a:rect r="r" b="b" t="t" l="l"/>
            <a:pathLst>
              <a:path h="3037947" w="2740757">
                <a:moveTo>
                  <a:pt x="0" y="0"/>
                </a:moveTo>
                <a:lnTo>
                  <a:pt x="2740757" y="0"/>
                </a:lnTo>
                <a:lnTo>
                  <a:pt x="2740757" y="3037947"/>
                </a:lnTo>
                <a:lnTo>
                  <a:pt x="0" y="30379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0682" t="-6690" r="-14423" b="-12588"/>
            </a:stretch>
          </a:blipFill>
        </p:spPr>
      </p:sp>
      <p:sp>
        <p:nvSpPr>
          <p:cNvPr name="Freeform 34" id="34"/>
          <p:cNvSpPr/>
          <p:nvPr/>
        </p:nvSpPr>
        <p:spPr>
          <a:xfrm flipH="false" flipV="false" rot="0">
            <a:off x="7564656" y="1117565"/>
            <a:ext cx="2635639" cy="3644712"/>
          </a:xfrm>
          <a:custGeom>
            <a:avLst/>
            <a:gdLst/>
            <a:ahLst/>
            <a:cxnLst/>
            <a:rect r="r" b="b" t="t" l="l"/>
            <a:pathLst>
              <a:path h="3644712" w="2635639">
                <a:moveTo>
                  <a:pt x="0" y="0"/>
                </a:moveTo>
                <a:lnTo>
                  <a:pt x="2635639" y="0"/>
                </a:lnTo>
                <a:lnTo>
                  <a:pt x="2635639" y="3644712"/>
                </a:lnTo>
                <a:lnTo>
                  <a:pt x="0" y="364471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40548" t="-22871" r="-35342" b="-13165"/>
            </a:stretch>
          </a:blipFill>
        </p:spPr>
      </p:sp>
      <p:sp>
        <p:nvSpPr>
          <p:cNvPr name="Freeform 35" id="35"/>
          <p:cNvSpPr/>
          <p:nvPr/>
        </p:nvSpPr>
        <p:spPr>
          <a:xfrm flipH="false" flipV="false" rot="0">
            <a:off x="10763967" y="1282638"/>
            <a:ext cx="2771167" cy="3024303"/>
          </a:xfrm>
          <a:custGeom>
            <a:avLst/>
            <a:gdLst/>
            <a:ahLst/>
            <a:cxnLst/>
            <a:rect r="r" b="b" t="t" l="l"/>
            <a:pathLst>
              <a:path h="3024303" w="2771167">
                <a:moveTo>
                  <a:pt x="0" y="0"/>
                </a:moveTo>
                <a:lnTo>
                  <a:pt x="2771167" y="0"/>
                </a:lnTo>
                <a:lnTo>
                  <a:pt x="2771167" y="3024303"/>
                </a:lnTo>
                <a:lnTo>
                  <a:pt x="0" y="302430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26423" t="-27906" r="-21562" b="-17119"/>
            </a:stretch>
          </a:blipFill>
        </p:spPr>
      </p:sp>
      <p:sp>
        <p:nvSpPr>
          <p:cNvPr name="Freeform 36" id="36"/>
          <p:cNvSpPr/>
          <p:nvPr/>
        </p:nvSpPr>
        <p:spPr>
          <a:xfrm flipH="false" flipV="false" rot="0">
            <a:off x="14095728" y="1187936"/>
            <a:ext cx="2641795" cy="3526933"/>
          </a:xfrm>
          <a:custGeom>
            <a:avLst/>
            <a:gdLst/>
            <a:ahLst/>
            <a:cxnLst/>
            <a:rect r="r" b="b" t="t" l="l"/>
            <a:pathLst>
              <a:path h="3526933" w="2641795">
                <a:moveTo>
                  <a:pt x="0" y="0"/>
                </a:moveTo>
                <a:lnTo>
                  <a:pt x="2641795" y="0"/>
                </a:lnTo>
                <a:lnTo>
                  <a:pt x="2641795" y="3526932"/>
                </a:lnTo>
                <a:lnTo>
                  <a:pt x="0" y="352693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08084" y="411612"/>
            <a:ext cx="3086100" cy="4674738"/>
            <a:chOff x="0" y="0"/>
            <a:chExt cx="812800" cy="123120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808084" y="5301186"/>
            <a:ext cx="3086100" cy="4674738"/>
            <a:chOff x="0" y="0"/>
            <a:chExt cx="812800" cy="123120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57150"/>
              <a:ext cx="812800" cy="128835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20"/>
                </a:lnSpc>
                <a:spcBef>
                  <a:spcPct val="0"/>
                </a:spcBef>
              </a:pPr>
              <a:r>
                <a:rPr lang="en-US" b="true" sz="28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ASPARAGINSKA KISELINA</a:t>
              </a:r>
            </a:p>
            <a:p>
              <a:pPr algn="l" marL="388630" indent="-194315" lvl="1">
                <a:lnSpc>
                  <a:spcPts val="2520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neesencijalna</a:t>
              </a:r>
              <a:r>
                <a:rPr lang="en-US" b="true" sz="18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, </a:t>
              </a: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polarna, </a:t>
              </a: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kiselinska, AK</a:t>
              </a:r>
            </a:p>
            <a:p>
              <a:pPr algn="l" marL="388630" indent="-194315" lvl="1">
                <a:lnSpc>
                  <a:spcPts val="2520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učestvuje u Krebsovom ciklusu, važna za sintezu drugih aminokiselina i uree, nalazi se u proteinskim</a:t>
              </a:r>
              <a:r>
                <a:rPr lang="en-US" b="true" sz="18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 </a:t>
              </a: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strukturama (kolagen), neurotransmiter</a:t>
              </a:r>
            </a:p>
            <a:p>
              <a:pPr algn="l" marL="388630" indent="-194315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 žitarice, avokado, šećerna trska, špargla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4072351" y="365804"/>
            <a:ext cx="3086100" cy="4674738"/>
            <a:chOff x="0" y="0"/>
            <a:chExt cx="812800" cy="1231207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7339426" y="365804"/>
            <a:ext cx="3086100" cy="4674738"/>
            <a:chOff x="0" y="0"/>
            <a:chExt cx="812800" cy="1231207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7339426" y="5255377"/>
            <a:ext cx="3086100" cy="4674738"/>
            <a:chOff x="0" y="0"/>
            <a:chExt cx="812800" cy="1231207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66675"/>
              <a:ext cx="812800" cy="12978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760"/>
                </a:lnSpc>
                <a:spcBef>
                  <a:spcPct val="0"/>
                </a:spcBef>
              </a:pPr>
              <a:r>
                <a:rPr lang="en-US" b="true" sz="34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FENILALANIN</a:t>
              </a:r>
            </a:p>
            <a:p>
              <a:pPr algn="l" marL="388620" indent="-194310" lvl="1">
                <a:lnSpc>
                  <a:spcPts val="2520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esencijalna, nepolarna, aromatična AK</a:t>
              </a:r>
            </a:p>
            <a:p>
              <a:pPr algn="l" marL="388620" indent="-194310" lvl="1">
                <a:lnSpc>
                  <a:spcPts val="2520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ključna uloga u izgradnji tkiva i sintezi enzima, prekurzor za sintezu tirozina, iz koje dalje nastaju dopamin, adrenalin i</a:t>
              </a:r>
              <a:r>
                <a:rPr lang="en-US" b="true" sz="18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 </a:t>
              </a: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noradrenalin.</a:t>
              </a:r>
            </a:p>
            <a:p>
              <a:pPr algn="l" marL="388620" indent="-194310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meso, orašasti plodovi, jaja, riba 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0606501" y="365804"/>
            <a:ext cx="3086100" cy="4674738"/>
            <a:chOff x="0" y="0"/>
            <a:chExt cx="812800" cy="1231207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10606501" y="5255377"/>
            <a:ext cx="3086100" cy="4674738"/>
            <a:chOff x="0" y="0"/>
            <a:chExt cx="812800" cy="1231207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66675"/>
              <a:ext cx="812800" cy="12978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  <a:spcBef>
                  <a:spcPct val="0"/>
                </a:spcBef>
              </a:pPr>
              <a:r>
                <a:rPr lang="en-US" b="true" sz="36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TIROZIN</a:t>
              </a:r>
            </a:p>
            <a:p>
              <a:pPr algn="l" marL="367031" indent="-183515" lvl="1">
                <a:lnSpc>
                  <a:spcPts val="2380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neesencijalna, polarna aromatična AK</a:t>
              </a:r>
            </a:p>
            <a:p>
              <a:pPr algn="l" marL="367031" indent="-183515" lvl="1">
                <a:lnSpc>
                  <a:spcPts val="2380"/>
                </a:lnSpc>
                <a:buFont typeface="Arial"/>
                <a:buChar char="•"/>
              </a:pP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važna uloga u sintezi tiroksina i melanina, stvaranje neurotransmitera, u suplementima se koristi za poboljšanje koncentracije i</a:t>
              </a:r>
              <a:r>
                <a:rPr lang="en-US" b="true" sz="17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 </a:t>
              </a: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mentalne budnosti.</a:t>
              </a:r>
            </a:p>
            <a:p>
              <a:pPr algn="l" marL="367031" indent="-183515" lvl="1">
                <a:lnSpc>
                  <a:spcPts val="2380"/>
                </a:lnSpc>
                <a:buFont typeface="Arial"/>
                <a:buChar char="•"/>
              </a:pP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sojini proizvodi, orašasti plodovi, avokado, sir</a:t>
              </a: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13873576" y="365804"/>
            <a:ext cx="3086100" cy="4674738"/>
            <a:chOff x="0" y="0"/>
            <a:chExt cx="812800" cy="1231207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5" id="25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13873576" y="5255377"/>
            <a:ext cx="3086100" cy="4674738"/>
            <a:chOff x="0" y="0"/>
            <a:chExt cx="812800" cy="1231207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8" id="28"/>
            <p:cNvSpPr txBox="true"/>
            <p:nvPr/>
          </p:nvSpPr>
          <p:spPr>
            <a:xfrm>
              <a:off x="0" y="-66675"/>
              <a:ext cx="812800" cy="12978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  <a:spcBef>
                  <a:spcPct val="0"/>
                </a:spcBef>
              </a:pPr>
              <a:r>
                <a:rPr lang="en-US" b="true" sz="36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TRIPTOFAN</a:t>
              </a:r>
            </a:p>
            <a:p>
              <a:pPr algn="l" marL="388620" indent="-194310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esencijalna, nepolarna,  a</a:t>
              </a: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romatična, AK sa indolnom grupom u bočnom lancu</a:t>
              </a:r>
            </a:p>
            <a:p>
              <a:pPr algn="l" marL="388620" indent="-194310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prekursor za serotonin, melatonin i niacin (vitamin B3)</a:t>
              </a:r>
            </a:p>
            <a:p>
              <a:pPr algn="l" marL="388620" indent="-194310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ćuretina, piletina, riba, jaja, mlečni proizvodi, semenke bundeve </a:t>
              </a:r>
            </a:p>
          </p:txBody>
        </p:sp>
      </p:grpSp>
      <p:grpSp>
        <p:nvGrpSpPr>
          <p:cNvPr name="Group 29" id="29"/>
          <p:cNvGrpSpPr/>
          <p:nvPr/>
        </p:nvGrpSpPr>
        <p:grpSpPr>
          <a:xfrm rot="0">
            <a:off x="4072351" y="5301186"/>
            <a:ext cx="3086100" cy="4674738"/>
            <a:chOff x="0" y="0"/>
            <a:chExt cx="812800" cy="1231207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1" id="31"/>
            <p:cNvSpPr txBox="true"/>
            <p:nvPr/>
          </p:nvSpPr>
          <p:spPr>
            <a:xfrm>
              <a:off x="0" y="-57150"/>
              <a:ext cx="812800" cy="128835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20"/>
                </a:lnSpc>
                <a:spcBef>
                  <a:spcPct val="0"/>
                </a:spcBef>
              </a:pPr>
              <a:r>
                <a:rPr lang="en-US" b="true" sz="28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GLUTAMINSKA KISELINA</a:t>
              </a:r>
            </a:p>
            <a:p>
              <a:pPr algn="l" marL="388630" indent="-194315" lvl="1">
                <a:lnSpc>
                  <a:spcPts val="2520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neesencijalna</a:t>
              </a:r>
              <a:r>
                <a:rPr lang="en-US" b="true" sz="18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, </a:t>
              </a: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polarna</a:t>
              </a:r>
              <a:r>
                <a:rPr lang="en-US" b="true" sz="18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,</a:t>
              </a: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 </a:t>
              </a: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kiselinska, AK</a:t>
              </a:r>
            </a:p>
            <a:p>
              <a:pPr algn="l" marL="388630" indent="-194315" lvl="1">
                <a:lnSpc>
                  <a:spcPts val="2520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važna u metabolizmu azota (detoksikacija amonijaka) i sintezi proteina, neurotransmiter, </a:t>
              </a: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kao </a:t>
              </a: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natrijum-glutamat kao pojačivač ukusa</a:t>
              </a:r>
            </a:p>
            <a:p>
              <a:pPr algn="l" marL="388630" indent="-194315" lvl="1">
                <a:lnSpc>
                  <a:spcPts val="2520"/>
                </a:lnSpc>
                <a:buFont typeface="Arial"/>
                <a:buChar char="•"/>
              </a:pPr>
              <a:r>
                <a:rPr lang="en-US" sz="18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meso, živina, riba, mlečni proizvodi</a:t>
              </a:r>
            </a:p>
          </p:txBody>
        </p:sp>
      </p:grpSp>
      <p:sp>
        <p:nvSpPr>
          <p:cNvPr name="Freeform 32" id="32"/>
          <p:cNvSpPr/>
          <p:nvPr/>
        </p:nvSpPr>
        <p:spPr>
          <a:xfrm flipH="false" flipV="false" rot="0">
            <a:off x="13958726" y="1906629"/>
            <a:ext cx="2915799" cy="1684703"/>
          </a:xfrm>
          <a:custGeom>
            <a:avLst/>
            <a:gdLst/>
            <a:ahLst/>
            <a:cxnLst/>
            <a:rect r="r" b="b" t="t" l="l"/>
            <a:pathLst>
              <a:path h="1684703" w="2915799">
                <a:moveTo>
                  <a:pt x="0" y="0"/>
                </a:moveTo>
                <a:lnTo>
                  <a:pt x="2915799" y="0"/>
                </a:lnTo>
                <a:lnTo>
                  <a:pt x="2915799" y="1684704"/>
                </a:lnTo>
                <a:lnTo>
                  <a:pt x="0" y="16847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7638" r="0" b="-45267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1028700" y="1607643"/>
            <a:ext cx="2626426" cy="2925913"/>
          </a:xfrm>
          <a:custGeom>
            <a:avLst/>
            <a:gdLst/>
            <a:ahLst/>
            <a:cxnLst/>
            <a:rect r="r" b="b" t="t" l="l"/>
            <a:pathLst>
              <a:path h="2925913" w="2626426">
                <a:moveTo>
                  <a:pt x="0" y="0"/>
                </a:moveTo>
                <a:lnTo>
                  <a:pt x="2626426" y="0"/>
                </a:lnTo>
                <a:lnTo>
                  <a:pt x="2626426" y="2925913"/>
                </a:lnTo>
                <a:lnTo>
                  <a:pt x="0" y="292591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30269" t="-33059" r="-29547" b="-20372"/>
            </a:stretch>
          </a:blipFill>
        </p:spPr>
      </p:sp>
      <p:sp>
        <p:nvSpPr>
          <p:cNvPr name="Freeform 34" id="34"/>
          <p:cNvSpPr/>
          <p:nvPr/>
        </p:nvSpPr>
        <p:spPr>
          <a:xfrm flipH="false" flipV="false" rot="0">
            <a:off x="4286219" y="754067"/>
            <a:ext cx="2658363" cy="3989828"/>
          </a:xfrm>
          <a:custGeom>
            <a:avLst/>
            <a:gdLst/>
            <a:ahLst/>
            <a:cxnLst/>
            <a:rect r="r" b="b" t="t" l="l"/>
            <a:pathLst>
              <a:path h="3989828" w="2658363">
                <a:moveTo>
                  <a:pt x="0" y="0"/>
                </a:moveTo>
                <a:lnTo>
                  <a:pt x="2658363" y="0"/>
                </a:lnTo>
                <a:lnTo>
                  <a:pt x="2658363" y="3989828"/>
                </a:lnTo>
                <a:lnTo>
                  <a:pt x="0" y="398982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39248" t="-26905" r="-53768" b="-1698"/>
            </a:stretch>
          </a:blipFill>
        </p:spPr>
      </p:sp>
      <p:sp>
        <p:nvSpPr>
          <p:cNvPr name="Freeform 35" id="35"/>
          <p:cNvSpPr/>
          <p:nvPr/>
        </p:nvSpPr>
        <p:spPr>
          <a:xfrm flipH="false" flipV="false" rot="0">
            <a:off x="7436701" y="1906629"/>
            <a:ext cx="2828542" cy="1557488"/>
          </a:xfrm>
          <a:custGeom>
            <a:avLst/>
            <a:gdLst/>
            <a:ahLst/>
            <a:cxnLst/>
            <a:rect r="r" b="b" t="t" l="l"/>
            <a:pathLst>
              <a:path h="1557488" w="2828542">
                <a:moveTo>
                  <a:pt x="0" y="0"/>
                </a:moveTo>
                <a:lnTo>
                  <a:pt x="2828543" y="0"/>
                </a:lnTo>
                <a:lnTo>
                  <a:pt x="2828543" y="1557489"/>
                </a:lnTo>
                <a:lnTo>
                  <a:pt x="0" y="155748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36" id="36"/>
          <p:cNvSpPr/>
          <p:nvPr/>
        </p:nvSpPr>
        <p:spPr>
          <a:xfrm flipH="false" flipV="false" rot="0">
            <a:off x="10769486" y="1607643"/>
            <a:ext cx="2760130" cy="2266756"/>
          </a:xfrm>
          <a:custGeom>
            <a:avLst/>
            <a:gdLst/>
            <a:ahLst/>
            <a:cxnLst/>
            <a:rect r="r" b="b" t="t" l="l"/>
            <a:pathLst>
              <a:path h="2266756" w="2760130">
                <a:moveTo>
                  <a:pt x="0" y="0"/>
                </a:moveTo>
                <a:lnTo>
                  <a:pt x="2760129" y="0"/>
                </a:lnTo>
                <a:lnTo>
                  <a:pt x="2760129" y="2266756"/>
                </a:lnTo>
                <a:lnTo>
                  <a:pt x="0" y="226675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08084" y="411612"/>
            <a:ext cx="3086100" cy="4674738"/>
            <a:chOff x="0" y="0"/>
            <a:chExt cx="812800" cy="123120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808084" y="5301186"/>
            <a:ext cx="3086100" cy="4674738"/>
            <a:chOff x="0" y="0"/>
            <a:chExt cx="812800" cy="123120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66675"/>
              <a:ext cx="812800" cy="12978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</a:pPr>
              <a:r>
                <a:rPr lang="en-US" sz="3600" b="true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LIZIN</a:t>
              </a:r>
            </a:p>
            <a:p>
              <a:pPr algn="l" marL="367031" indent="-183515" lvl="1">
                <a:lnSpc>
                  <a:spcPts val="2380"/>
                </a:lnSpc>
                <a:buFont typeface="Arial"/>
                <a:buChar char="•"/>
              </a:pP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esencijalna, polarna, bazna </a:t>
              </a: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AK, sa dugim bočnim lanacem koji se završava aminom grupom (NH₃⁺)</a:t>
              </a:r>
            </a:p>
            <a:p>
              <a:pPr algn="l" marL="367031" indent="-183515" lvl="1">
                <a:lnSpc>
                  <a:spcPts val="2380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učestvuje u formiranju histona i ukrštenih veza u kolagenu, pomaže apsorpciju kalcijuma i jača imuni sistem</a:t>
              </a:r>
            </a:p>
            <a:p>
              <a:pPr algn="l" marL="367031" indent="-183515" lvl="1">
                <a:lnSpc>
                  <a:spcPts val="2380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meso, mlečni proizvodi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4072351" y="365804"/>
            <a:ext cx="3086100" cy="4674738"/>
            <a:chOff x="0" y="0"/>
            <a:chExt cx="812800" cy="1231207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4072351" y="5255377"/>
            <a:ext cx="3086100" cy="4674738"/>
            <a:chOff x="0" y="0"/>
            <a:chExt cx="812800" cy="1231207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66675"/>
              <a:ext cx="812800" cy="12978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  <a:spcBef>
                  <a:spcPct val="0"/>
                </a:spcBef>
              </a:pPr>
              <a:r>
                <a:rPr lang="en-US" b="true" sz="36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SERIN</a:t>
              </a:r>
            </a:p>
            <a:p>
              <a:pPr algn="l" marL="367031" indent="-183515" lvl="1">
                <a:lnSpc>
                  <a:spcPts val="2380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neesencijalna</a:t>
              </a:r>
              <a:r>
                <a:rPr lang="en-US" b="true" sz="170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, </a:t>
              </a: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polarna AK</a:t>
              </a:r>
            </a:p>
            <a:p>
              <a:pPr algn="l" marL="367031" indent="-183515" lvl="1">
                <a:lnSpc>
                  <a:spcPts val="2380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ima ulogu u </a:t>
              </a: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sintezi proteina, fosfolipida i kao prekurzor za druge aminokiseline, sastavni deo aktivnih mesta mnogih enzima, učestvuje u fosforilaciji </a:t>
              </a:r>
            </a:p>
            <a:p>
              <a:pPr algn="l" marL="367031" indent="-183515" lvl="1">
                <a:lnSpc>
                  <a:spcPts val="2380"/>
                </a:lnSpc>
                <a:buFont typeface="Arial"/>
                <a:buChar char="•"/>
              </a:pP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ćuretina, kikiriki, proizvodi od soje.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7339426" y="365804"/>
            <a:ext cx="3086100" cy="4674738"/>
            <a:chOff x="0" y="0"/>
            <a:chExt cx="812800" cy="1231207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7339426" y="5255377"/>
            <a:ext cx="3086100" cy="4674738"/>
            <a:chOff x="0" y="0"/>
            <a:chExt cx="812800" cy="1231207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66675"/>
              <a:ext cx="812800" cy="12978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</a:pPr>
              <a:r>
                <a:rPr lang="en-US" sz="3600" b="true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TREONIN</a:t>
              </a:r>
            </a:p>
            <a:p>
              <a:pPr algn="l" marL="367031" indent="-183515" lvl="1">
                <a:lnSpc>
                  <a:spcPts val="2380"/>
                </a:lnSpc>
                <a:buFont typeface="Arial"/>
                <a:buChar char="•"/>
              </a:pP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neesencijalna, polarna AK </a:t>
              </a:r>
            </a:p>
            <a:p>
              <a:pPr algn="l" marL="367031" indent="-183515" lvl="1">
                <a:lnSpc>
                  <a:spcPts val="2380"/>
                </a:lnSpc>
                <a:buFont typeface="Arial"/>
                <a:buChar char="•"/>
              </a:pP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neophodan za sintezu proteina, imunološku funkciju i metabolizam masti u jetri (proizvodnja antitela i imunoglobulina), ključan za rast i regeneraciju tkiva</a:t>
              </a:r>
            </a:p>
            <a:p>
              <a:pPr algn="l" marL="367031" indent="-183515" lvl="1">
                <a:lnSpc>
                  <a:spcPts val="2380"/>
                </a:lnSpc>
                <a:buFont typeface="Arial"/>
                <a:buChar char="•"/>
              </a:pP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meso, riba, jaja</a:t>
              </a: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10606501" y="365804"/>
            <a:ext cx="3086100" cy="4674738"/>
            <a:chOff x="0" y="0"/>
            <a:chExt cx="812800" cy="1231207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10606501" y="5255377"/>
            <a:ext cx="3086100" cy="4674738"/>
            <a:chOff x="0" y="0"/>
            <a:chExt cx="812800" cy="1231207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5" id="25"/>
            <p:cNvSpPr txBox="true"/>
            <p:nvPr/>
          </p:nvSpPr>
          <p:spPr>
            <a:xfrm>
              <a:off x="0" y="-66675"/>
              <a:ext cx="812800" cy="129788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</a:pPr>
              <a:r>
                <a:rPr lang="en-US" sz="3600" b="true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HISTIDIN</a:t>
              </a:r>
            </a:p>
            <a:p>
              <a:pPr algn="l" marL="367031" indent="-183515" lvl="1">
                <a:lnSpc>
                  <a:spcPts val="2380"/>
                </a:lnSpc>
                <a:buFont typeface="Arial"/>
                <a:buChar char="•"/>
              </a:pP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uslovno esencijalna, </a:t>
              </a: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polarna, bazna AK sa guanidinskom grupom</a:t>
              </a:r>
            </a:p>
            <a:p>
              <a:pPr algn="l" marL="367031" indent="-183515" lvl="1">
                <a:lnSpc>
                  <a:spcPts val="2380"/>
                </a:lnSpc>
                <a:buFont typeface="Arial"/>
                <a:buChar char="•"/>
              </a:pP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učestvuje</a:t>
              </a: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 u sintezi gradivnih proteina, prekursor histamina (značajan za imunitet, lučenje želudačne kiseline, regulacije sna, apetita i budnosti), antioksidativno dejstvo</a:t>
              </a:r>
            </a:p>
            <a:p>
              <a:pPr algn="l" marL="367031" indent="-183515" lvl="1">
                <a:lnSpc>
                  <a:spcPts val="2380"/>
                </a:lnSpc>
                <a:buFont typeface="Arial"/>
                <a:buChar char="•"/>
              </a:pPr>
              <a:r>
                <a:rPr lang="en-US" sz="17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banane, meso, mleko</a:t>
              </a: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13873576" y="365804"/>
            <a:ext cx="3086100" cy="4674738"/>
            <a:chOff x="0" y="0"/>
            <a:chExt cx="812800" cy="1231207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8" id="28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9" id="29"/>
          <p:cNvGrpSpPr/>
          <p:nvPr/>
        </p:nvGrpSpPr>
        <p:grpSpPr>
          <a:xfrm rot="0">
            <a:off x="13873576" y="5210301"/>
            <a:ext cx="3086100" cy="4710560"/>
            <a:chOff x="0" y="0"/>
            <a:chExt cx="812800" cy="1240641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12800" cy="1240641"/>
            </a:xfrm>
            <a:custGeom>
              <a:avLst/>
              <a:gdLst/>
              <a:ahLst/>
              <a:cxnLst/>
              <a:rect r="r" b="b" t="t" l="l"/>
              <a:pathLst>
                <a:path h="1240641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40641"/>
                  </a:lnTo>
                  <a:lnTo>
                    <a:pt x="0" y="1240641"/>
                  </a:lnTo>
                  <a:close/>
                </a:path>
              </a:pathLst>
            </a:custGeom>
            <a:solidFill>
              <a:srgbClr val="E5F8DD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1" id="31"/>
            <p:cNvSpPr txBox="true"/>
            <p:nvPr/>
          </p:nvSpPr>
          <p:spPr>
            <a:xfrm>
              <a:off x="0" y="-66675"/>
              <a:ext cx="812800" cy="130731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40"/>
                </a:lnSpc>
              </a:pPr>
              <a:r>
                <a:rPr lang="en-US" sz="3600" b="true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ARGININ</a:t>
              </a:r>
            </a:p>
            <a:p>
              <a:pPr algn="l" marL="367029" indent="-183514" lvl="1">
                <a:lnSpc>
                  <a:spcPts val="2379"/>
                </a:lnSpc>
                <a:buFont typeface="Arial"/>
                <a:buChar char="•"/>
              </a:pPr>
              <a:r>
                <a:rPr lang="en-US" sz="16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esencijalna, </a:t>
              </a:r>
              <a:r>
                <a:rPr lang="en-US" sz="16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polarna, bazna AK</a:t>
              </a:r>
            </a:p>
            <a:p>
              <a:pPr algn="l" marL="367029" indent="-183514" lvl="1">
                <a:lnSpc>
                  <a:spcPts val="2379"/>
                </a:lnSpc>
                <a:buFont typeface="Arial"/>
                <a:buChar char="•"/>
              </a:pPr>
              <a:r>
                <a:rPr lang="en-US" sz="16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poboljšava cirkulaciju, (p</a:t>
              </a:r>
              <a:r>
                <a:rPr lang="en-US" sz="16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rekursor za NO), pomaže u zarastanju rana, podržava rast mišića (sportska suplementacija), jača imunitet (važan za T-ćelije)</a:t>
              </a:r>
            </a:p>
            <a:p>
              <a:pPr algn="l" marL="367029" indent="-183514" lvl="1">
                <a:lnSpc>
                  <a:spcPts val="2379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sz="16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meso, mlečni proizvodim, jaja, semenke</a:t>
              </a:r>
            </a:p>
          </p:txBody>
        </p:sp>
      </p:grpSp>
      <p:sp>
        <p:nvSpPr>
          <p:cNvPr name="Freeform 32" id="32"/>
          <p:cNvSpPr/>
          <p:nvPr/>
        </p:nvSpPr>
        <p:spPr>
          <a:xfrm flipH="false" flipV="false" rot="0">
            <a:off x="1028700" y="890952"/>
            <a:ext cx="2489882" cy="3875916"/>
          </a:xfrm>
          <a:custGeom>
            <a:avLst/>
            <a:gdLst/>
            <a:ahLst/>
            <a:cxnLst/>
            <a:rect r="r" b="b" t="t" l="l"/>
            <a:pathLst>
              <a:path h="3875916" w="2489882">
                <a:moveTo>
                  <a:pt x="0" y="0"/>
                </a:moveTo>
                <a:lnTo>
                  <a:pt x="2489882" y="0"/>
                </a:lnTo>
                <a:lnTo>
                  <a:pt x="2489882" y="3875916"/>
                </a:lnTo>
                <a:lnTo>
                  <a:pt x="0" y="387591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4276770" y="1783838"/>
            <a:ext cx="2677262" cy="2090143"/>
          </a:xfrm>
          <a:custGeom>
            <a:avLst/>
            <a:gdLst/>
            <a:ahLst/>
            <a:cxnLst/>
            <a:rect r="r" b="b" t="t" l="l"/>
            <a:pathLst>
              <a:path h="2090143" w="2677262">
                <a:moveTo>
                  <a:pt x="0" y="0"/>
                </a:moveTo>
                <a:lnTo>
                  <a:pt x="2677262" y="0"/>
                </a:lnTo>
                <a:lnTo>
                  <a:pt x="2677262" y="2090143"/>
                </a:lnTo>
                <a:lnTo>
                  <a:pt x="0" y="209014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846" t="-34672" r="-7165" b="-25627"/>
            </a:stretch>
          </a:blipFill>
        </p:spPr>
      </p:sp>
      <p:sp>
        <p:nvSpPr>
          <p:cNvPr name="Freeform 34" id="34"/>
          <p:cNvSpPr/>
          <p:nvPr/>
        </p:nvSpPr>
        <p:spPr>
          <a:xfrm flipH="false" flipV="false" rot="0">
            <a:off x="7610019" y="1549826"/>
            <a:ext cx="2544913" cy="2558168"/>
          </a:xfrm>
          <a:custGeom>
            <a:avLst/>
            <a:gdLst/>
            <a:ahLst/>
            <a:cxnLst/>
            <a:rect r="r" b="b" t="t" l="l"/>
            <a:pathLst>
              <a:path h="2558168" w="2544913">
                <a:moveTo>
                  <a:pt x="0" y="0"/>
                </a:moveTo>
                <a:lnTo>
                  <a:pt x="2544913" y="0"/>
                </a:lnTo>
                <a:lnTo>
                  <a:pt x="2544913" y="2558168"/>
                </a:lnTo>
                <a:lnTo>
                  <a:pt x="0" y="25581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21067" t="-33531" r="-17884" b="-14309"/>
            </a:stretch>
          </a:blipFill>
        </p:spPr>
      </p:sp>
      <p:sp>
        <p:nvSpPr>
          <p:cNvPr name="Freeform 35" id="35"/>
          <p:cNvSpPr/>
          <p:nvPr/>
        </p:nvSpPr>
        <p:spPr>
          <a:xfrm flipH="false" flipV="false" rot="0">
            <a:off x="10701751" y="2005265"/>
            <a:ext cx="2895600" cy="1647289"/>
          </a:xfrm>
          <a:custGeom>
            <a:avLst/>
            <a:gdLst/>
            <a:ahLst/>
            <a:cxnLst/>
            <a:rect r="r" b="b" t="t" l="l"/>
            <a:pathLst>
              <a:path h="1647289" w="2895600">
                <a:moveTo>
                  <a:pt x="0" y="0"/>
                </a:moveTo>
                <a:lnTo>
                  <a:pt x="2895600" y="0"/>
                </a:lnTo>
                <a:lnTo>
                  <a:pt x="2895600" y="1647289"/>
                </a:lnTo>
                <a:lnTo>
                  <a:pt x="0" y="164728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391" t="-39683" r="0" b="-46808"/>
            </a:stretch>
          </a:blipFill>
        </p:spPr>
      </p:sp>
      <p:sp>
        <p:nvSpPr>
          <p:cNvPr name="Freeform 36" id="36"/>
          <p:cNvSpPr/>
          <p:nvPr/>
        </p:nvSpPr>
        <p:spPr>
          <a:xfrm flipH="false" flipV="false" rot="0">
            <a:off x="14281591" y="601619"/>
            <a:ext cx="2270069" cy="4294725"/>
          </a:xfrm>
          <a:custGeom>
            <a:avLst/>
            <a:gdLst/>
            <a:ahLst/>
            <a:cxnLst/>
            <a:rect r="r" b="b" t="t" l="l"/>
            <a:pathLst>
              <a:path h="4294725" w="2270069">
                <a:moveTo>
                  <a:pt x="0" y="0"/>
                </a:moveTo>
                <a:lnTo>
                  <a:pt x="2270069" y="0"/>
                </a:lnTo>
                <a:lnTo>
                  <a:pt x="2270069" y="4294724"/>
                </a:lnTo>
                <a:lnTo>
                  <a:pt x="0" y="429472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66170" t="-22722" r="-74178" b="-13151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08084" y="365804"/>
            <a:ext cx="3086100" cy="4674738"/>
            <a:chOff x="0" y="0"/>
            <a:chExt cx="812800" cy="123120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117634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4072351" y="365804"/>
            <a:ext cx="3086100" cy="4674738"/>
            <a:chOff x="0" y="0"/>
            <a:chExt cx="812800" cy="123120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4381901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7339426" y="365804"/>
            <a:ext cx="3086100" cy="4674738"/>
            <a:chOff x="0" y="0"/>
            <a:chExt cx="812800" cy="123120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0">
            <a:off x="7648976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4" id="14"/>
          <p:cNvGrpSpPr/>
          <p:nvPr/>
        </p:nvGrpSpPr>
        <p:grpSpPr>
          <a:xfrm rot="0">
            <a:off x="10606501" y="365804"/>
            <a:ext cx="3086100" cy="4674738"/>
            <a:chOff x="0" y="0"/>
            <a:chExt cx="812800" cy="1231207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7" id="17"/>
          <p:cNvSpPr/>
          <p:nvPr/>
        </p:nvSpPr>
        <p:spPr>
          <a:xfrm flipH="false" flipV="false" rot="0">
            <a:off x="10916051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13873576" y="365804"/>
            <a:ext cx="3086100" cy="4674738"/>
            <a:chOff x="0" y="0"/>
            <a:chExt cx="812800" cy="1231207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1" id="21"/>
          <p:cNvSpPr/>
          <p:nvPr/>
        </p:nvSpPr>
        <p:spPr>
          <a:xfrm flipH="false" flipV="false" rot="0">
            <a:off x="14183126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22" id="22"/>
          <p:cNvGrpSpPr/>
          <p:nvPr/>
        </p:nvGrpSpPr>
        <p:grpSpPr>
          <a:xfrm rot="0">
            <a:off x="808084" y="5143500"/>
            <a:ext cx="3086100" cy="4674738"/>
            <a:chOff x="0" y="0"/>
            <a:chExt cx="812800" cy="1231207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4" id="24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5" id="25"/>
          <p:cNvSpPr/>
          <p:nvPr/>
        </p:nvSpPr>
        <p:spPr>
          <a:xfrm flipH="false" flipV="false" rot="0">
            <a:off x="1117634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26" id="26"/>
          <p:cNvGrpSpPr/>
          <p:nvPr/>
        </p:nvGrpSpPr>
        <p:grpSpPr>
          <a:xfrm rot="0">
            <a:off x="4072351" y="5143500"/>
            <a:ext cx="3086100" cy="4674738"/>
            <a:chOff x="0" y="0"/>
            <a:chExt cx="812800" cy="1231207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8" id="28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9" id="29"/>
          <p:cNvSpPr/>
          <p:nvPr/>
        </p:nvSpPr>
        <p:spPr>
          <a:xfrm flipH="false" flipV="false" rot="0">
            <a:off x="4381901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0" id="30"/>
          <p:cNvGrpSpPr/>
          <p:nvPr/>
        </p:nvGrpSpPr>
        <p:grpSpPr>
          <a:xfrm rot="0">
            <a:off x="7339426" y="5143500"/>
            <a:ext cx="3086100" cy="4674738"/>
            <a:chOff x="0" y="0"/>
            <a:chExt cx="812800" cy="1231207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2" id="32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33" id="33"/>
          <p:cNvSpPr/>
          <p:nvPr/>
        </p:nvSpPr>
        <p:spPr>
          <a:xfrm flipH="false" flipV="false" rot="0">
            <a:off x="7648976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4" id="34"/>
          <p:cNvGrpSpPr/>
          <p:nvPr/>
        </p:nvGrpSpPr>
        <p:grpSpPr>
          <a:xfrm rot="0">
            <a:off x="10606501" y="5143500"/>
            <a:ext cx="3086100" cy="4674738"/>
            <a:chOff x="0" y="0"/>
            <a:chExt cx="812800" cy="1231207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6" id="36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37" id="37"/>
          <p:cNvSpPr/>
          <p:nvPr/>
        </p:nvSpPr>
        <p:spPr>
          <a:xfrm flipH="false" flipV="false" rot="0">
            <a:off x="10916051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8" id="38"/>
          <p:cNvGrpSpPr/>
          <p:nvPr/>
        </p:nvGrpSpPr>
        <p:grpSpPr>
          <a:xfrm rot="0">
            <a:off x="13873576" y="5143500"/>
            <a:ext cx="3086100" cy="4674738"/>
            <a:chOff x="0" y="0"/>
            <a:chExt cx="812800" cy="1231207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0" id="40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41" id="41"/>
          <p:cNvSpPr/>
          <p:nvPr/>
        </p:nvSpPr>
        <p:spPr>
          <a:xfrm flipH="false" flipV="false" rot="0">
            <a:off x="14183126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08084" y="365804"/>
            <a:ext cx="3086100" cy="4674738"/>
            <a:chOff x="0" y="0"/>
            <a:chExt cx="812800" cy="123120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117634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4072351" y="365804"/>
            <a:ext cx="3086100" cy="4674738"/>
            <a:chOff x="0" y="0"/>
            <a:chExt cx="812800" cy="123120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4381901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7339426" y="365804"/>
            <a:ext cx="3086100" cy="4674738"/>
            <a:chOff x="0" y="0"/>
            <a:chExt cx="812800" cy="123120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0">
            <a:off x="7648976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4" id="14"/>
          <p:cNvGrpSpPr/>
          <p:nvPr/>
        </p:nvGrpSpPr>
        <p:grpSpPr>
          <a:xfrm rot="0">
            <a:off x="10606501" y="365804"/>
            <a:ext cx="3086100" cy="4674738"/>
            <a:chOff x="0" y="0"/>
            <a:chExt cx="812800" cy="1231207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7" id="17"/>
          <p:cNvSpPr/>
          <p:nvPr/>
        </p:nvSpPr>
        <p:spPr>
          <a:xfrm flipH="false" flipV="false" rot="0">
            <a:off x="10916051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13873576" y="365804"/>
            <a:ext cx="3086100" cy="4674738"/>
            <a:chOff x="0" y="0"/>
            <a:chExt cx="812800" cy="1231207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1" id="21"/>
          <p:cNvSpPr/>
          <p:nvPr/>
        </p:nvSpPr>
        <p:spPr>
          <a:xfrm flipH="false" flipV="false" rot="0">
            <a:off x="14183126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22" id="22"/>
          <p:cNvGrpSpPr/>
          <p:nvPr/>
        </p:nvGrpSpPr>
        <p:grpSpPr>
          <a:xfrm rot="0">
            <a:off x="808084" y="5143500"/>
            <a:ext cx="3086100" cy="4674738"/>
            <a:chOff x="0" y="0"/>
            <a:chExt cx="812800" cy="1231207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4" id="24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5" id="25"/>
          <p:cNvSpPr/>
          <p:nvPr/>
        </p:nvSpPr>
        <p:spPr>
          <a:xfrm flipH="false" flipV="false" rot="0">
            <a:off x="1117634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26" id="26"/>
          <p:cNvGrpSpPr/>
          <p:nvPr/>
        </p:nvGrpSpPr>
        <p:grpSpPr>
          <a:xfrm rot="0">
            <a:off x="4072351" y="5143500"/>
            <a:ext cx="3086100" cy="4674738"/>
            <a:chOff x="0" y="0"/>
            <a:chExt cx="812800" cy="1231207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8" id="28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9" id="29"/>
          <p:cNvSpPr/>
          <p:nvPr/>
        </p:nvSpPr>
        <p:spPr>
          <a:xfrm flipH="false" flipV="false" rot="0">
            <a:off x="4381901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0" id="30"/>
          <p:cNvGrpSpPr/>
          <p:nvPr/>
        </p:nvGrpSpPr>
        <p:grpSpPr>
          <a:xfrm rot="0">
            <a:off x="7339426" y="5143500"/>
            <a:ext cx="3086100" cy="4674738"/>
            <a:chOff x="0" y="0"/>
            <a:chExt cx="812800" cy="1231207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2" id="32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33" id="33"/>
          <p:cNvSpPr/>
          <p:nvPr/>
        </p:nvSpPr>
        <p:spPr>
          <a:xfrm flipH="false" flipV="false" rot="0">
            <a:off x="7648976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4" id="34"/>
          <p:cNvGrpSpPr/>
          <p:nvPr/>
        </p:nvGrpSpPr>
        <p:grpSpPr>
          <a:xfrm rot="0">
            <a:off x="10606501" y="5143500"/>
            <a:ext cx="3086100" cy="4674738"/>
            <a:chOff x="0" y="0"/>
            <a:chExt cx="812800" cy="1231207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6" id="36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37" id="37"/>
          <p:cNvSpPr/>
          <p:nvPr/>
        </p:nvSpPr>
        <p:spPr>
          <a:xfrm flipH="false" flipV="false" rot="0">
            <a:off x="10916051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8" id="38"/>
          <p:cNvGrpSpPr/>
          <p:nvPr/>
        </p:nvGrpSpPr>
        <p:grpSpPr>
          <a:xfrm rot="0">
            <a:off x="13873576" y="5143500"/>
            <a:ext cx="3086100" cy="4674738"/>
            <a:chOff x="0" y="0"/>
            <a:chExt cx="812800" cy="1231207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0" id="40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41" id="41"/>
          <p:cNvSpPr/>
          <p:nvPr/>
        </p:nvSpPr>
        <p:spPr>
          <a:xfrm flipH="false" flipV="false" rot="0">
            <a:off x="14183126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08084" y="365804"/>
            <a:ext cx="3086100" cy="4674738"/>
            <a:chOff x="0" y="0"/>
            <a:chExt cx="812800" cy="123120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117634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4072351" y="365804"/>
            <a:ext cx="3086100" cy="4674738"/>
            <a:chOff x="0" y="0"/>
            <a:chExt cx="812800" cy="123120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4381901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7339426" y="365804"/>
            <a:ext cx="3086100" cy="4674738"/>
            <a:chOff x="0" y="0"/>
            <a:chExt cx="812800" cy="123120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0">
            <a:off x="7648976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4" id="14"/>
          <p:cNvGrpSpPr/>
          <p:nvPr/>
        </p:nvGrpSpPr>
        <p:grpSpPr>
          <a:xfrm rot="0">
            <a:off x="10606501" y="365804"/>
            <a:ext cx="3086100" cy="4674738"/>
            <a:chOff x="0" y="0"/>
            <a:chExt cx="812800" cy="1231207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7" id="17"/>
          <p:cNvSpPr/>
          <p:nvPr/>
        </p:nvSpPr>
        <p:spPr>
          <a:xfrm flipH="false" flipV="false" rot="0">
            <a:off x="10916051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13873576" y="365804"/>
            <a:ext cx="3086100" cy="4674738"/>
            <a:chOff x="0" y="0"/>
            <a:chExt cx="812800" cy="1231207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1" id="21"/>
          <p:cNvSpPr/>
          <p:nvPr/>
        </p:nvSpPr>
        <p:spPr>
          <a:xfrm flipH="false" flipV="false" rot="0">
            <a:off x="14183126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22" id="22"/>
          <p:cNvGrpSpPr/>
          <p:nvPr/>
        </p:nvGrpSpPr>
        <p:grpSpPr>
          <a:xfrm rot="0">
            <a:off x="808084" y="5143500"/>
            <a:ext cx="3086100" cy="4674738"/>
            <a:chOff x="0" y="0"/>
            <a:chExt cx="812800" cy="1231207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4" id="24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5" id="25"/>
          <p:cNvSpPr/>
          <p:nvPr/>
        </p:nvSpPr>
        <p:spPr>
          <a:xfrm flipH="false" flipV="false" rot="0">
            <a:off x="1117634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26" id="26"/>
          <p:cNvGrpSpPr/>
          <p:nvPr/>
        </p:nvGrpSpPr>
        <p:grpSpPr>
          <a:xfrm rot="0">
            <a:off x="4072351" y="5143500"/>
            <a:ext cx="3086100" cy="4674738"/>
            <a:chOff x="0" y="0"/>
            <a:chExt cx="812800" cy="1231207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8" id="28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9" id="29"/>
          <p:cNvSpPr/>
          <p:nvPr/>
        </p:nvSpPr>
        <p:spPr>
          <a:xfrm flipH="false" flipV="false" rot="0">
            <a:off x="4381901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0" id="30"/>
          <p:cNvGrpSpPr/>
          <p:nvPr/>
        </p:nvGrpSpPr>
        <p:grpSpPr>
          <a:xfrm rot="0">
            <a:off x="7339426" y="5143500"/>
            <a:ext cx="3086100" cy="4674738"/>
            <a:chOff x="0" y="0"/>
            <a:chExt cx="812800" cy="1231207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2" id="32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33" id="33"/>
          <p:cNvSpPr/>
          <p:nvPr/>
        </p:nvSpPr>
        <p:spPr>
          <a:xfrm flipH="false" flipV="false" rot="0">
            <a:off x="7648976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4" id="34"/>
          <p:cNvGrpSpPr/>
          <p:nvPr/>
        </p:nvGrpSpPr>
        <p:grpSpPr>
          <a:xfrm rot="0">
            <a:off x="10606501" y="5143500"/>
            <a:ext cx="3086100" cy="4674738"/>
            <a:chOff x="0" y="0"/>
            <a:chExt cx="812800" cy="1231207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6" id="36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37" id="37"/>
          <p:cNvSpPr/>
          <p:nvPr/>
        </p:nvSpPr>
        <p:spPr>
          <a:xfrm flipH="false" flipV="false" rot="0">
            <a:off x="10916051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8" id="38"/>
          <p:cNvGrpSpPr/>
          <p:nvPr/>
        </p:nvGrpSpPr>
        <p:grpSpPr>
          <a:xfrm rot="0">
            <a:off x="13873576" y="5143500"/>
            <a:ext cx="3086100" cy="4674738"/>
            <a:chOff x="0" y="0"/>
            <a:chExt cx="812800" cy="1231207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0" id="40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41" id="41"/>
          <p:cNvSpPr/>
          <p:nvPr/>
        </p:nvSpPr>
        <p:spPr>
          <a:xfrm flipH="false" flipV="false" rot="0">
            <a:off x="14183126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08084" y="365804"/>
            <a:ext cx="3086100" cy="4674738"/>
            <a:chOff x="0" y="0"/>
            <a:chExt cx="812800" cy="123120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117634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4072351" y="365804"/>
            <a:ext cx="3086100" cy="4674738"/>
            <a:chOff x="0" y="0"/>
            <a:chExt cx="812800" cy="123120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4381901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7339426" y="365804"/>
            <a:ext cx="3086100" cy="4674738"/>
            <a:chOff x="0" y="0"/>
            <a:chExt cx="812800" cy="1231207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0">
            <a:off x="7648976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4" id="14"/>
          <p:cNvGrpSpPr/>
          <p:nvPr/>
        </p:nvGrpSpPr>
        <p:grpSpPr>
          <a:xfrm rot="0">
            <a:off x="10606501" y="365804"/>
            <a:ext cx="3086100" cy="4674738"/>
            <a:chOff x="0" y="0"/>
            <a:chExt cx="812800" cy="1231207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7" id="17"/>
          <p:cNvSpPr/>
          <p:nvPr/>
        </p:nvSpPr>
        <p:spPr>
          <a:xfrm flipH="false" flipV="false" rot="0">
            <a:off x="10916051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13873576" y="365804"/>
            <a:ext cx="3086100" cy="4674738"/>
            <a:chOff x="0" y="0"/>
            <a:chExt cx="812800" cy="1231207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1" id="21"/>
          <p:cNvSpPr/>
          <p:nvPr/>
        </p:nvSpPr>
        <p:spPr>
          <a:xfrm flipH="false" flipV="false" rot="0">
            <a:off x="14183126" y="1153550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22" id="22"/>
          <p:cNvGrpSpPr/>
          <p:nvPr/>
        </p:nvGrpSpPr>
        <p:grpSpPr>
          <a:xfrm rot="0">
            <a:off x="808084" y="5143500"/>
            <a:ext cx="3086100" cy="4674738"/>
            <a:chOff x="0" y="0"/>
            <a:chExt cx="812800" cy="1231207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4" id="24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5" id="25"/>
          <p:cNvSpPr/>
          <p:nvPr/>
        </p:nvSpPr>
        <p:spPr>
          <a:xfrm flipH="false" flipV="false" rot="0">
            <a:off x="1117634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26" id="26"/>
          <p:cNvGrpSpPr/>
          <p:nvPr/>
        </p:nvGrpSpPr>
        <p:grpSpPr>
          <a:xfrm rot="0">
            <a:off x="4072351" y="5143500"/>
            <a:ext cx="3086100" cy="4674738"/>
            <a:chOff x="0" y="0"/>
            <a:chExt cx="812800" cy="1231207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8" id="28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9" id="29"/>
          <p:cNvSpPr/>
          <p:nvPr/>
        </p:nvSpPr>
        <p:spPr>
          <a:xfrm flipH="false" flipV="false" rot="0">
            <a:off x="4381901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0" id="30"/>
          <p:cNvGrpSpPr/>
          <p:nvPr/>
        </p:nvGrpSpPr>
        <p:grpSpPr>
          <a:xfrm rot="0">
            <a:off x="7339426" y="5143500"/>
            <a:ext cx="3086100" cy="4674738"/>
            <a:chOff x="0" y="0"/>
            <a:chExt cx="812800" cy="1231207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2" id="32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33" id="33"/>
          <p:cNvSpPr/>
          <p:nvPr/>
        </p:nvSpPr>
        <p:spPr>
          <a:xfrm flipH="false" flipV="false" rot="0">
            <a:off x="7648976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4" id="34"/>
          <p:cNvGrpSpPr/>
          <p:nvPr/>
        </p:nvGrpSpPr>
        <p:grpSpPr>
          <a:xfrm rot="0">
            <a:off x="10606501" y="5143500"/>
            <a:ext cx="3086100" cy="4674738"/>
            <a:chOff x="0" y="0"/>
            <a:chExt cx="812800" cy="1231207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6" id="36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37" id="37"/>
          <p:cNvSpPr/>
          <p:nvPr/>
        </p:nvSpPr>
        <p:spPr>
          <a:xfrm flipH="false" flipV="false" rot="0">
            <a:off x="10916051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8" id="38"/>
          <p:cNvGrpSpPr/>
          <p:nvPr/>
        </p:nvGrpSpPr>
        <p:grpSpPr>
          <a:xfrm rot="0">
            <a:off x="13873576" y="5143500"/>
            <a:ext cx="3086100" cy="4674738"/>
            <a:chOff x="0" y="0"/>
            <a:chExt cx="812800" cy="1231207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812800" cy="1231207"/>
            </a:xfrm>
            <a:custGeom>
              <a:avLst/>
              <a:gdLst/>
              <a:ahLst/>
              <a:cxnLst/>
              <a:rect r="r" b="b" t="t" l="l"/>
              <a:pathLst>
                <a:path h="123120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231207"/>
                  </a:lnTo>
                  <a:lnTo>
                    <a:pt x="0" y="1231207"/>
                  </a:lnTo>
                  <a:close/>
                </a:path>
              </a:pathLst>
            </a:custGeom>
            <a:solidFill>
              <a:srgbClr val="ACDF9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0" id="40"/>
            <p:cNvSpPr txBox="true"/>
            <p:nvPr/>
          </p:nvSpPr>
          <p:spPr>
            <a:xfrm>
              <a:off x="0" y="-38100"/>
              <a:ext cx="812800" cy="12693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41" id="41"/>
          <p:cNvSpPr/>
          <p:nvPr/>
        </p:nvSpPr>
        <p:spPr>
          <a:xfrm flipH="false" flipV="false" rot="0">
            <a:off x="14183126" y="5931246"/>
            <a:ext cx="2466999" cy="3099246"/>
          </a:xfrm>
          <a:custGeom>
            <a:avLst/>
            <a:gdLst/>
            <a:ahLst/>
            <a:cxnLst/>
            <a:rect r="r" b="b" t="t" l="l"/>
            <a:pathLst>
              <a:path h="3099246" w="2466999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07B458E19C89449AF5522DEF9AC583" ma:contentTypeVersion="37" ma:contentTypeDescription="Create a new document." ma:contentTypeScope="" ma:versionID="7847112d8b01599c8afa38e4432da8d8">
  <xsd:schema xmlns:xsd="http://www.w3.org/2001/XMLSchema" xmlns:xs="http://www.w3.org/2001/XMLSchema" xmlns:p="http://schemas.microsoft.com/office/2006/metadata/properties" xmlns:ns2="a6ab76a3-83c0-4fd1-9310-8277f7fcc0cb" xmlns:ns3="33cac09c-2c1a-407f-8c9b-9ce7a0c840ce" targetNamespace="http://schemas.microsoft.com/office/2006/metadata/properties" ma:root="true" ma:fieldsID="18b1ca608ea2fd9ed1ac6d85b5620b40" ns2:_="" ns3:_="">
    <xsd:import namespace="a6ab76a3-83c0-4fd1-9310-8277f7fcc0cb"/>
    <xsd:import namespace="33cac09c-2c1a-407f-8c9b-9ce7a0c840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Teams_Channel_Section_Loca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ab76a3-83c0-4fd1-9310-8277f7fcc0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bookType" ma:index="10" nillable="true" ma:displayName="Notebook Type" ma:internalName="NotebookType">
      <xsd:simpleType>
        <xsd:restriction base="dms:Text"/>
      </xsd:simpleType>
    </xsd:element>
    <xsd:element name="FolderType" ma:index="11" nillable="true" ma:displayName="Folder Type" ma:internalName="FolderType">
      <xsd:simpleType>
        <xsd:restriction base="dms:Text"/>
      </xsd:simpleType>
    </xsd:element>
    <xsd:element name="CultureName" ma:index="12" nillable="true" ma:displayName="Culture Name" ma:internalName="CultureName">
      <xsd:simpleType>
        <xsd:restriction base="dms:Text"/>
      </xsd:simpleType>
    </xsd:element>
    <xsd:element name="AppVersion" ma:index="13" nillable="true" ma:displayName="App Version" ma:internalName="AppVersion">
      <xsd:simpleType>
        <xsd:restriction base="dms:Text"/>
      </xsd:simpleType>
    </xsd:element>
    <xsd:element name="TeamsChannelId" ma:index="14" nillable="true" ma:displayName="Teams Channel Id" ma:internalName="TeamsChannelId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6" nillable="true" ma:displayName="Math Settings" ma:internalName="Math_Settings">
      <xsd:simpleType>
        <xsd:restriction base="dms:Text"/>
      </xsd:simpleType>
    </xsd:element>
    <xsd:element name="DefaultSectionNames" ma:index="17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8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9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20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21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2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3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4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5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6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7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8" nillable="true" ma:displayName="Is Collaboration Space Locked" ma:internalName="Is_Collaboration_Space_Locked">
      <xsd:simpleType>
        <xsd:restriction base="dms:Boolean"/>
      </xsd:simpleType>
    </xsd:element>
    <xsd:element name="IsNotebookLocked" ma:index="29" nillable="true" ma:displayName="Is Notebook Locked" ma:internalName="IsNotebookLocked">
      <xsd:simpleType>
        <xsd:restriction base="dms:Boolean"/>
      </xsd:simpleType>
    </xsd:element>
    <xsd:element name="Teams_Channel_Section_Location" ma:index="30" nillable="true" ma:displayName="Teams Channel Section Location" ma:internalName="Teams_Channel_Section_Location">
      <xsd:simpleType>
        <xsd:restriction base="dms:Text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40" nillable="true" ma:taxonomy="true" ma:internalName="lcf76f155ced4ddcb4097134ff3c332f" ma:taxonomyFieldName="MediaServiceImageTags" ma:displayName="Image Tags" ma:readOnly="false" ma:fieldId="{5cf76f15-5ced-4ddc-b409-7134ff3c332f}" ma:taxonomyMulti="true" ma:sspId="53f066e4-20f1-4365-b709-2cd703fcea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4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4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cac09c-2c1a-407f-8c9b-9ce7a0c840ce" elementFormDefault="qualified">
    <xsd:import namespace="http://schemas.microsoft.com/office/2006/documentManagement/types"/>
    <xsd:import namespace="http://schemas.microsoft.com/office/infopath/2007/PartnerControls"/>
    <xsd:element name="TaxCatchAll" ma:index="41" nillable="true" ma:displayName="Taxonomy Catch All Column" ma:hidden="true" ma:list="{d05b20f0-125a-4585-9cbf-e7327c2c75c0}" ma:internalName="TaxCatchAll" ma:showField="CatchAllData" ma:web="33cac09c-2c1a-407f-8c9b-9ce7a0c840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a6ab76a3-83c0-4fd1-9310-8277f7fcc0cb" xsi:nil="true"/>
    <LMS_Mappings xmlns="a6ab76a3-83c0-4fd1-9310-8277f7fcc0cb" xsi:nil="true"/>
    <Teams_Channel_Section_Location xmlns="a6ab76a3-83c0-4fd1-9310-8277f7fcc0cb" xsi:nil="true"/>
    <Math_Settings xmlns="a6ab76a3-83c0-4fd1-9310-8277f7fcc0cb" xsi:nil="true"/>
    <AppVersion xmlns="a6ab76a3-83c0-4fd1-9310-8277f7fcc0cb" xsi:nil="true"/>
    <Invited_Leaders xmlns="a6ab76a3-83c0-4fd1-9310-8277f7fcc0cb" xsi:nil="true"/>
    <Invited_Members xmlns="a6ab76a3-83c0-4fd1-9310-8277f7fcc0cb" xsi:nil="true"/>
    <TaxCatchAll xmlns="33cac09c-2c1a-407f-8c9b-9ce7a0c840ce" xsi:nil="true"/>
    <Templates xmlns="a6ab76a3-83c0-4fd1-9310-8277f7fcc0cb" xsi:nil="true"/>
    <Has_Leaders_Only_SectionGroup xmlns="a6ab76a3-83c0-4fd1-9310-8277f7fcc0cb" xsi:nil="true"/>
    <Distribution_Groups xmlns="a6ab76a3-83c0-4fd1-9310-8277f7fcc0cb" xsi:nil="true"/>
    <TeamsChannelId xmlns="a6ab76a3-83c0-4fd1-9310-8277f7fcc0cb" xsi:nil="true"/>
    <CultureName xmlns="a6ab76a3-83c0-4fd1-9310-8277f7fcc0cb" xsi:nil="true"/>
    <Owner xmlns="a6ab76a3-83c0-4fd1-9310-8277f7fcc0cb">
      <UserInfo>
        <DisplayName/>
        <AccountId xsi:nil="true"/>
        <AccountType/>
      </UserInfo>
    </Owner>
    <Leaders xmlns="a6ab76a3-83c0-4fd1-9310-8277f7fcc0cb">
      <UserInfo>
        <DisplayName/>
        <AccountId xsi:nil="true"/>
        <AccountType/>
      </UserInfo>
    </Leaders>
    <IsNotebookLocked xmlns="a6ab76a3-83c0-4fd1-9310-8277f7fcc0cb" xsi:nil="true"/>
    <DefaultSectionNames xmlns="a6ab76a3-83c0-4fd1-9310-8277f7fcc0cb" xsi:nil="true"/>
    <Is_Collaboration_Space_Locked xmlns="a6ab76a3-83c0-4fd1-9310-8277f7fcc0cb" xsi:nil="true"/>
    <Members xmlns="a6ab76a3-83c0-4fd1-9310-8277f7fcc0cb">
      <UserInfo>
        <DisplayName/>
        <AccountId xsi:nil="true"/>
        <AccountType/>
      </UserInfo>
    </Members>
    <Member_Groups xmlns="a6ab76a3-83c0-4fd1-9310-8277f7fcc0cb">
      <UserInfo>
        <DisplayName/>
        <AccountId xsi:nil="true"/>
        <AccountType/>
      </UserInfo>
    </Member_Groups>
    <NotebookType xmlns="a6ab76a3-83c0-4fd1-9310-8277f7fcc0cb" xsi:nil="true"/>
    <FolderType xmlns="a6ab76a3-83c0-4fd1-9310-8277f7fcc0cb" xsi:nil="true"/>
    <lcf76f155ced4ddcb4097134ff3c332f xmlns="a6ab76a3-83c0-4fd1-9310-8277f7fcc0c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75B2EDE-6B60-43CF-BF51-48CAD523D1F5}"/>
</file>

<file path=customXml/itemProps2.xml><?xml version="1.0" encoding="utf-8"?>
<ds:datastoreItem xmlns:ds="http://schemas.openxmlformats.org/officeDocument/2006/customXml" ds:itemID="{76FD30BA-3F7F-43BF-A9EC-EEADCF18A543}"/>
</file>

<file path=customXml/itemProps3.xml><?xml version="1.0" encoding="utf-8"?>
<ds:datastoreItem xmlns:ds="http://schemas.openxmlformats.org/officeDocument/2006/customXml" ds:itemID="{FBB8653E-DBF6-48C8-824D-2896333AC66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 game hemija</dc:title>
  <cp:revision>1</cp:revision>
  <dcterms:created xsi:type="dcterms:W3CDTF">2006-08-16T00:00:00Z</dcterms:created>
  <dcterms:modified xsi:type="dcterms:W3CDTF">2011-08-01T06:04:30Z</dcterms:modified>
  <dc:identifier>DAGmwQOQChQ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0x0101006307B458E19C89449AF5522DEF9AC583</vt:lpwstr>
  </property>
</Properties>
</file>