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3342-DA29-D485-278F-892D39EA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6B795-7EA2-3ADE-AEA6-197C21A70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9E16-657E-60BF-D13F-F2F72C80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CF6AF-2B31-D038-9A53-D61605E2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AF8B-DBD2-7329-4464-1357FB70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96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4B2E-7496-D27C-9085-75CC277C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0A56F-1C57-C9B0-34A9-0374E613D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884D-9489-E9CD-6175-8F114E41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4C8B-9049-97FE-DEB8-EAED9735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2FE9B-C27F-A587-A3B1-65ADAAEA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01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CB556-B568-2A42-DD98-FDC52640A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E26D2-4538-711A-FAB6-9C7A8138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33C5-D4F8-D64B-0570-75410014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1532B-4AB8-E71A-77AD-CE6DF11E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89248-9E39-4351-8BFE-A8D89E0D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2619-4619-F751-EABC-590D1300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F90F-DC7A-E0B3-FD5B-7B1CE81F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4804A-DB54-9D0B-9375-A9EC6BDB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DE039-58D6-C95D-F576-AD2969D9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BB9A-3DFD-3289-FE71-2A547201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93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393E-6C05-ADC7-8B11-7BC44812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71244-3D8F-E1AC-32CD-8441D6148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1ACB-A620-3E5F-6157-D1E21B2D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448A8-B97D-8AC0-BBA4-0B913F63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90894-85BE-7BA5-BC3E-4F5D14E0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18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F849-1745-4C5A-0C33-9996BC39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8AB7-4303-BD07-6C71-E295BF0C6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6AF9-4D6F-835B-B406-A49E94F7F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FFAD-50BB-E9A1-82E9-2E136B09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B1B3-12A2-3B34-89F8-42836FB7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BB860-5AFE-B014-B9A7-3AE87DCD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3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E8C6-F76A-996D-8C30-EC5A1FE1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EC8BC-9636-1F9A-CE3A-0884F4DAB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0BD9B-3B5D-4A40-3FD2-D71A9E7FA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3554-3F2C-2254-84C2-38821AF15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BCDF0-D00D-BC16-02C1-1B34DC926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CE16F-7433-4764-140D-47777190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2D70D-222E-CFFB-B48E-704B0253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85946-A09A-2BD6-3F3C-438BA1F4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63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ADA1-E30B-76E5-94EF-245A0D70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E65C4-C6E6-5FD4-A906-3501DFBB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F825E-B9C3-83F9-139F-5D1390FB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DE13B-E05B-80EF-D200-E5302D15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1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74ADE-5639-C67F-24F4-AC5EAB4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EF86A-4F3A-E8D4-2798-AADEA319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114BC-AD8D-ACA5-488C-CB4AE1CD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7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604E-B381-09D4-D361-24039B7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B567-5379-A001-1B93-EC63E1C8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1C9A6-C5D0-7014-D63C-1256266D6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47FA1-AF2D-4FAB-609F-FD46D450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8D72-4D13-F439-5DF1-CAEE19D9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DFA1A-B860-0857-EB55-54327917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88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8885-5040-5D92-180F-BD4FF918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AE478-FB02-F01D-42C0-DF4E43D47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AA7B5-CAEA-0152-4FB1-D68A2E5B1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18945-D76A-B505-3D35-D4088E7B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D614-4F79-FC56-48D7-47278E15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9E25C-A443-F215-89D3-1481602D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7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B5D59-2D97-260E-6388-C537D975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0B1B-BA38-1124-E7F5-E3F63437C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3E788-D29E-DCFF-7CF3-97E58B739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CF003-1FED-4935-920B-4A0C615F675C}" type="datetimeFigureOut">
              <a:rPr lang="en-GB" smtClean="0"/>
              <a:t>26/05/2025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FA46D-7981-C031-9FE3-412E05BF1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3B8A8-766B-F10F-AAF1-72AF67691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D15D3-3A36-47D0-B1BF-D5963275BF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94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7730F2-7A9F-7741-30E6-CEC17B8304CA}"/>
              </a:ext>
            </a:extLst>
          </p:cNvPr>
          <p:cNvSpPr/>
          <p:nvPr/>
        </p:nvSpPr>
        <p:spPr>
          <a:xfrm>
            <a:off x="325676" y="225467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GLICIN</a:t>
            </a:r>
          </a:p>
          <a:p>
            <a:pPr algn="ctr"/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najjednostavnija AK
koristi se u sintezi kolagena
Može se proizvesti iz AK serin i treonin, iz glioksalne kiseline i sarkozina.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BAD71-34C7-9111-51A3-E019C0B07061}"/>
              </a:ext>
            </a:extLst>
          </p:cNvPr>
          <p:cNvSpPr/>
          <p:nvPr/>
        </p:nvSpPr>
        <p:spPr>
          <a:xfrm>
            <a:off x="3231714" y="225466"/>
            <a:ext cx="2520000" cy="28800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</a:t>
            </a:r>
          </a:p>
          <a:p>
            <a:pPr algn="ctr"/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neesincijalna AK
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-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 se koristi kao suplement u sportu
Najčešće se nalazi u mesu.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A06FC-DDDC-361F-4E74-6B2CB15F7826}"/>
              </a:ext>
            </a:extLst>
          </p:cNvPr>
          <p:cNvSpPr/>
          <p:nvPr/>
        </p:nvSpPr>
        <p:spPr>
          <a:xfrm>
            <a:off x="6096000" y="225466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cikli</a:t>
            </a:r>
            <a:r>
              <a:rPr lang="sr-Latn-R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neesencijalna AK
visoko koncentrisan u kolagenu, utiče na zarastanje i elastičnost tkiva i kože
jaja , meso, mlečni proizvodi.</a:t>
            </a:r>
            <a:endParaRPr lang="en-GB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A42E4-9972-78EC-43E1-42365CCE796B}"/>
              </a:ext>
            </a:extLst>
          </p:cNvPr>
          <p:cNvSpPr/>
          <p:nvPr/>
        </p:nvSpPr>
        <p:spPr>
          <a:xfrm>
            <a:off x="9056318" y="225466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IZOLEUCIN</a:t>
            </a: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esencijalna AK ketogenog tipa
pomaže u regulaciji nivoa šećera u krvi
jaja, tuna, orašasti plodovi….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C760A-7C7C-45BA-F305-2B7021B07086}"/>
              </a:ext>
            </a:extLst>
          </p:cNvPr>
          <p:cNvSpPr/>
          <p:nvPr/>
        </p:nvSpPr>
        <p:spPr>
          <a:xfrm>
            <a:off x="325676" y="362002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C3C75-B324-823C-BB07-07A517096A9D}"/>
              </a:ext>
            </a:extLst>
          </p:cNvPr>
          <p:cNvSpPr/>
          <p:nvPr/>
        </p:nvSpPr>
        <p:spPr>
          <a:xfrm>
            <a:off x="3231714" y="3620021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C853EA-D589-21B0-1936-2EDF350C012B}"/>
              </a:ext>
            </a:extLst>
          </p:cNvPr>
          <p:cNvSpPr/>
          <p:nvPr/>
        </p:nvSpPr>
        <p:spPr>
          <a:xfrm>
            <a:off x="6096000" y="362002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9596A-0065-A163-659A-DF608B151FC7}"/>
              </a:ext>
            </a:extLst>
          </p:cNvPr>
          <p:cNvSpPr/>
          <p:nvPr/>
        </p:nvSpPr>
        <p:spPr>
          <a:xfrm>
            <a:off x="9056318" y="362002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7F7A9B-2876-6ACC-8090-F0C3EA11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05" y="3970752"/>
            <a:ext cx="2116771" cy="961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6E927B-C19A-F176-E074-18C15779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44" y="3745716"/>
            <a:ext cx="1979112" cy="1411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E539B4-716A-FCA1-1F46-4A66B48C1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86" y="3745716"/>
            <a:ext cx="1963961" cy="1770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4A58B1-CB19-155C-9A23-BFFF437E1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8" y="4005649"/>
            <a:ext cx="2286509" cy="9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9A39B-F769-E99D-74F3-C453A1BF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8" y="414266"/>
            <a:ext cx="11302964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1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529193-A137-2A56-6341-0E3D978054FD}"/>
              </a:ext>
            </a:extLst>
          </p:cNvPr>
          <p:cNvSpPr/>
          <p:nvPr/>
        </p:nvSpPr>
        <p:spPr>
          <a:xfrm>
            <a:off x="488514" y="37578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esencijalna AK
igra ulogu u mišićnoj regeneraciji, energetskom metabolizmu i regulaciji šećera u krvi.
riba , sir, živina i neke semenke.</a:t>
            </a:r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69DC8-82A9-143A-E53B-2EF6B09B8C5A}"/>
              </a:ext>
            </a:extLst>
          </p:cNvPr>
          <p:cNvSpPr/>
          <p:nvPr/>
        </p:nvSpPr>
        <p:spPr>
          <a:xfrm>
            <a:off x="3432130" y="37578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esencijalna AK</a:t>
            </a:r>
            <a:endParaRPr lang="sr-Cyrl-R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bitan za sintezu mišićnog proteina, održavanje azotnog balansa i proizvodnju energije. 
mlečni proizvodi, teletina, svinjetina, piletina i lisnato povrće.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1348A-43F8-8016-30AB-53D1B9C7979D}"/>
              </a:ext>
            </a:extLst>
          </p:cNvPr>
          <p:cNvSpPr/>
          <p:nvPr/>
        </p:nvSpPr>
        <p:spPr>
          <a:xfrm>
            <a:off x="6375746" y="37578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FENILALIN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važnu ulogu u stvaranju neurotransmitera 
jedan od sastojaka aspartama, zaslađivača koji se često koristi u ishrani.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riba, meso, mleko i jaja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23A78-1B25-8AF4-D3AA-7315EC63750B}"/>
              </a:ext>
            </a:extLst>
          </p:cNvPr>
          <p:cNvSpPr/>
          <p:nvPr/>
        </p:nvSpPr>
        <p:spPr>
          <a:xfrm>
            <a:off x="9319362" y="375780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TIROZIN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neurotransmiter i AK koja podstiče moždanu aktivnost.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neophodan za sintezu hormona štitne žlezde. 
mlečni proizvodi, banana, mahune, avokado, susam i badem.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200EC-C80B-D11A-551E-C21A019C4120}"/>
              </a:ext>
            </a:extLst>
          </p:cNvPr>
          <p:cNvSpPr/>
          <p:nvPr/>
        </p:nvSpPr>
        <p:spPr>
          <a:xfrm>
            <a:off x="488513" y="375780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endParaRPr lang="sr-Cyrl-RS" dirty="0"/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C851F3-0E42-73D0-EEC7-9EEAB33EFC37}"/>
              </a:ext>
            </a:extLst>
          </p:cNvPr>
          <p:cNvSpPr/>
          <p:nvPr/>
        </p:nvSpPr>
        <p:spPr>
          <a:xfrm>
            <a:off x="3432130" y="375780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E252B-BF23-743B-822A-F12D082A4D26}"/>
              </a:ext>
            </a:extLst>
          </p:cNvPr>
          <p:cNvSpPr/>
          <p:nvPr/>
        </p:nvSpPr>
        <p:spPr>
          <a:xfrm>
            <a:off x="6375746" y="375780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A2552-E762-6D20-F00B-472D31BC80F9}"/>
              </a:ext>
            </a:extLst>
          </p:cNvPr>
          <p:cNvSpPr/>
          <p:nvPr/>
        </p:nvSpPr>
        <p:spPr>
          <a:xfrm>
            <a:off x="9319362" y="375780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EC4C1-673E-957C-E773-06CF49C1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0" y="4133589"/>
            <a:ext cx="2123161" cy="1352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CBC41B-2F10-A9E4-2796-46C02945F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689" y="4008328"/>
            <a:ext cx="1918881" cy="160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7FCDD2-03DF-0B2C-8F0D-0C47F934B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977" y="3941237"/>
            <a:ext cx="1865538" cy="1737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1BC9F8-5AC4-4F3E-1436-6C2D744AE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041" y="3941238"/>
            <a:ext cx="1855891" cy="19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59908B-DB6E-3F49-2513-CD4A5CC6D1F9}"/>
              </a:ext>
            </a:extLst>
          </p:cNvPr>
          <p:cNvSpPr/>
          <p:nvPr/>
        </p:nvSpPr>
        <p:spPr>
          <a:xfrm>
            <a:off x="576197" y="563670"/>
            <a:ext cx="2520000" cy="29050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TRIPTOFAN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esencijalna AK, (u ljudskoj prehrani)
prekursor serotonina, neurotransmitera koji reguliše raspoloženje i san.
mlečni proizvodi, posebno rikota i jogurt; meso , posebno piletina i ćuretina, riba.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08714-2275-89C7-72DC-2D5DB3AF2978}"/>
              </a:ext>
            </a:extLst>
          </p:cNvPr>
          <p:cNvSpPr/>
          <p:nvPr/>
        </p:nvSpPr>
        <p:spPr>
          <a:xfrm>
            <a:off x="3507287" y="58872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nužan gradivni elemenat svih proteina tela čoveka.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pomaže telu da apsorbuje kalcijum.
Izvor lizina u prehrani nalazi se u žitaricama, mahunarkama i ribi.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BD092-760A-4D4E-E168-0FD8D5E219D5}"/>
              </a:ext>
            </a:extLst>
          </p:cNvPr>
          <p:cNvSpPr/>
          <p:nvPr/>
        </p:nvSpPr>
        <p:spPr>
          <a:xfrm>
            <a:off x="6338170" y="58872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ARGININ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uslovno esencijalna 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 važnu ulogu u deobi ćelija, zaceljivanju rana, izlučivanju amonijaka iz tela, otpuštanju hormona i imunološku ulogu.
 čokolada , meso, mlečni proizvodi i semenke.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82C0B-1CFD-5E00-830F-62BCE0955875}"/>
              </a:ext>
            </a:extLst>
          </p:cNvPr>
          <p:cNvSpPr/>
          <p:nvPr/>
        </p:nvSpPr>
        <p:spPr>
          <a:xfrm>
            <a:off x="9219155" y="58872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HISTIDIN</a:t>
            </a: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esencijalna AK</a:t>
            </a:r>
            <a:endParaRPr lang="sr-Cyrl-R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 se za rast, obnovu oštećenih tkiva i stvaranje krvnih ćelija, a potreban je i za proizvodnju histamina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banane, meso i živina,  mleko i mlečni proizvodi.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CE01F-CBCF-2692-4FFA-4C8861EDF7F6}"/>
              </a:ext>
            </a:extLst>
          </p:cNvPr>
          <p:cNvSpPr/>
          <p:nvPr/>
        </p:nvSpPr>
        <p:spPr>
          <a:xfrm>
            <a:off x="576197" y="374528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u="sng" dirty="0"/>
          </a:p>
          <a:p>
            <a:pPr algn="ctr"/>
            <a:endParaRPr lang="sr-Cyrl-RS" sz="3200" b="1" u="sng" dirty="0"/>
          </a:p>
          <a:p>
            <a:pPr algn="ctr"/>
            <a:endParaRPr lang="sr-Cyrl-RS" sz="3200" b="1" u="sng" dirty="0"/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DFB63-A0E4-5859-C10F-7D1ABA7D41C9}"/>
              </a:ext>
            </a:extLst>
          </p:cNvPr>
          <p:cNvSpPr/>
          <p:nvPr/>
        </p:nvSpPr>
        <p:spPr>
          <a:xfrm>
            <a:off x="3507287" y="374528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16A31-48D1-877C-776E-DDD1E5F89180}"/>
              </a:ext>
            </a:extLst>
          </p:cNvPr>
          <p:cNvSpPr/>
          <p:nvPr/>
        </p:nvSpPr>
        <p:spPr>
          <a:xfrm>
            <a:off x="6338170" y="374528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0641A-0AF2-A87B-928B-FDC0599D1B7E}"/>
              </a:ext>
            </a:extLst>
          </p:cNvPr>
          <p:cNvSpPr/>
          <p:nvPr/>
        </p:nvSpPr>
        <p:spPr>
          <a:xfrm>
            <a:off x="9219155" y="3745282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F71F2-C58E-0365-0D71-ED8E0D46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90" y="3861568"/>
            <a:ext cx="1731414" cy="1865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F2208-D3E6-C5AC-D19B-728AB72E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526" y="3916437"/>
            <a:ext cx="2243522" cy="175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B1A44E-7D6A-46F8-C4CD-58A219227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77" y="3982965"/>
            <a:ext cx="2343350" cy="1622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CAE2CF-301A-427F-4EC0-03FFA7082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938" y="3946919"/>
            <a:ext cx="204843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4939E-A514-2A62-BD2E-2DDFEFA4C115}"/>
              </a:ext>
            </a:extLst>
          </p:cNvPr>
          <p:cNvSpPr/>
          <p:nvPr/>
        </p:nvSpPr>
        <p:spPr>
          <a:xfrm>
            <a:off x="340472" y="500056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ASPARAGINSKA KISELINA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stimuliše sinapse u centralnom nervnom sistemu i širi poruke od živaca do mozga.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metabolit u ciklusu ureje i učestvuje u glukoneogenezi.
meso , jaja i mlečni proizvodi.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40256-7C7D-EEBA-DA7C-BD190CD9C0A3}"/>
              </a:ext>
            </a:extLst>
          </p:cNvPr>
          <p:cNvSpPr/>
          <p:nvPr/>
        </p:nvSpPr>
        <p:spPr>
          <a:xfrm>
            <a:off x="3293982" y="500056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GLUTAMINSKA KISELINA</a:t>
            </a:r>
            <a:endParaRPr lang="az-Cyrl-A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služe kao metaboličko gorivo za  funkcionalne procese u telu.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uzbuđujući neurotransmiter u  nervnom sistemu.
meso , živina, riba, jaja, mlečni proizvodi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az-Cyrl-A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31495-9926-AEC1-A18C-FA6931B74F18}"/>
              </a:ext>
            </a:extLst>
          </p:cNvPr>
          <p:cNvSpPr/>
          <p:nvPr/>
        </p:nvSpPr>
        <p:spPr>
          <a:xfrm>
            <a:off x="6247492" y="500056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ASPARAGIN</a:t>
            </a:r>
            <a:endParaRPr lang="az-Cyrl-A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nervnom sistemu je potreban asparagin da bi održao ravnotežu, a i da bi izvršio prenos aminokiselina. 
igra važnu ulogu u sintezi amonijaka
mlečni proizvodi, krompir, govedina, živina, jaja.</a:t>
            </a:r>
            <a:endParaRPr lang="az-Cyrl-A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AA100-B614-9E6A-DF5B-AADF35E67EE6}"/>
              </a:ext>
            </a:extLst>
          </p:cNvPr>
          <p:cNvSpPr/>
          <p:nvPr/>
        </p:nvSpPr>
        <p:spPr>
          <a:xfrm>
            <a:off x="9201002" y="510929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GLUTAMIN</a:t>
            </a:r>
            <a:endParaRPr lang="az-Cyrl-A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bitna AK za svaki vid oporavka organizma.
pomaže u izgradnji i očuvanju mišićnog tkiva.
riba,meso (naročito crveno), mlečni proizvodi, jaja, pasulj, pšenica.</a:t>
            </a:r>
            <a:endParaRPr lang="az-Cyrl-A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E55F8-563B-F2C4-43C0-9D5C80FDBE4D}"/>
              </a:ext>
            </a:extLst>
          </p:cNvPr>
          <p:cNvSpPr/>
          <p:nvPr/>
        </p:nvSpPr>
        <p:spPr>
          <a:xfrm>
            <a:off x="340472" y="3593984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61B22-C77B-D15C-8BCD-FF84BBA44C4F}"/>
              </a:ext>
            </a:extLst>
          </p:cNvPr>
          <p:cNvSpPr/>
          <p:nvPr/>
        </p:nvSpPr>
        <p:spPr>
          <a:xfrm>
            <a:off x="3293982" y="3593984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D1D54-D1D8-4E1B-63DD-375629D22674}"/>
              </a:ext>
            </a:extLst>
          </p:cNvPr>
          <p:cNvSpPr/>
          <p:nvPr/>
        </p:nvSpPr>
        <p:spPr>
          <a:xfrm>
            <a:off x="6247492" y="3593984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Asn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76B14-6B39-54B6-DC87-73BE980E51E8}"/>
              </a:ext>
            </a:extLst>
          </p:cNvPr>
          <p:cNvSpPr/>
          <p:nvPr/>
        </p:nvSpPr>
        <p:spPr>
          <a:xfrm>
            <a:off x="9201002" y="3593984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Gln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003814-0540-A9BD-42D2-49DE79C5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8" y="3845490"/>
            <a:ext cx="2245633" cy="1531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BDD3EC-1CF1-565A-E332-AE984078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31" y="3650843"/>
            <a:ext cx="2280102" cy="1920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73372A-0988-5B0E-7565-3DCEE778F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10" y="3769725"/>
            <a:ext cx="2170364" cy="1682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68D0B2-57AE-898C-B493-20E844DE1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833" y="3769725"/>
            <a:ext cx="204233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5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5134D6-9D7E-8A7A-9899-8E0E27B93715}"/>
              </a:ext>
            </a:extLst>
          </p:cNvPr>
          <p:cNvSpPr/>
          <p:nvPr/>
        </p:nvSpPr>
        <p:spPr>
          <a:xfrm>
            <a:off x="538620" y="36226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SERIN</a:t>
            </a:r>
            <a:endParaRPr lang="az-Cyrl-A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neesencijalna AK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igra vitalnu ulogu u sintezi proteina i funkcionisanju centralnog nervnog sistema.
meso , kikiriki, mlečni proizvodi, pšenični gluten i proizvodi od soje.</a:t>
            </a:r>
            <a:endParaRPr lang="az-Cyrl-A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53DDA-6AB1-650F-E4F6-94FFFC4E6779}"/>
              </a:ext>
            </a:extLst>
          </p:cNvPr>
          <p:cNvSpPr/>
          <p:nvPr/>
        </p:nvSpPr>
        <p:spPr>
          <a:xfrm>
            <a:off x="3358884" y="36226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CISTEIN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neesencijalna AK 
sadrži sumpor.
hrana od soje, živina, crvena paprika, beli luk, sitan sir, žitarice, kiselo mleko, brokoli, jaja, riba, mleko, luk, ovas, urme, seme suncokreta.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6F70D-5B05-8845-8E30-CBADA5345FF0}"/>
              </a:ext>
            </a:extLst>
          </p:cNvPr>
          <p:cNvSpPr/>
          <p:nvPr/>
        </p:nvSpPr>
        <p:spPr>
          <a:xfrm>
            <a:off x="6301545" y="362268"/>
            <a:ext cx="2520000" cy="2879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TREONIN</a:t>
            </a:r>
            <a:endParaRPr lang="az-Cyrl-A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Potreban je za normalan rast i razvoj, kao i za sintezu proteina
učestvuje i u izgradnji kolagena, elastina i zubne gleđi.
meso , mlečni proizvodi, žitarice, gljive i zeleno lisnato povrće.</a:t>
            </a:r>
            <a:endParaRPr lang="az-Cyrl-A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C71F58-9E54-75EB-EE4F-EC7861FDAAD8}"/>
              </a:ext>
            </a:extLst>
          </p:cNvPr>
          <p:cNvSpPr/>
          <p:nvPr/>
        </p:nvSpPr>
        <p:spPr>
          <a:xfrm>
            <a:off x="9133382" y="362268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METIONIN</a:t>
            </a:r>
            <a:endParaRPr lang="az-Cyrl-A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neophodan je za sintezu proteina, formiranje kolagena i normalno funkcioniranje jetre i bubrega.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može se sintetisati u organizmu, mora se uneti putem hrane.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mahunarke , jaja, riba, sočivo, meso, luk…</a:t>
            </a:r>
            <a:endParaRPr lang="az-Cyrl-A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BCB68-C6F3-8A95-8D82-04BAF23CC693}"/>
              </a:ext>
            </a:extLst>
          </p:cNvPr>
          <p:cNvSpPr/>
          <p:nvPr/>
        </p:nvSpPr>
        <p:spPr>
          <a:xfrm>
            <a:off x="538620" y="3615733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05F5A8-1B51-6FBB-CDC1-8329AE5D2F80}"/>
              </a:ext>
            </a:extLst>
          </p:cNvPr>
          <p:cNvSpPr/>
          <p:nvPr/>
        </p:nvSpPr>
        <p:spPr>
          <a:xfrm>
            <a:off x="3358884" y="3615733"/>
            <a:ext cx="2520000" cy="2879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E367F-166A-2645-4340-1E81A3A03BF5}"/>
              </a:ext>
            </a:extLst>
          </p:cNvPr>
          <p:cNvSpPr/>
          <p:nvPr/>
        </p:nvSpPr>
        <p:spPr>
          <a:xfrm>
            <a:off x="6301545" y="3615733"/>
            <a:ext cx="2520000" cy="2879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25957F-5D07-D7F5-DA22-C0A6917B1291}"/>
              </a:ext>
            </a:extLst>
          </p:cNvPr>
          <p:cNvSpPr/>
          <p:nvPr/>
        </p:nvSpPr>
        <p:spPr>
          <a:xfrm>
            <a:off x="9133382" y="3615733"/>
            <a:ext cx="2520000" cy="2879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</a:t>
            </a:r>
            <a:endParaRPr lang="az-Cyrl-A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443BA-5B18-D830-D408-045576DA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3" y="4108861"/>
            <a:ext cx="2188654" cy="1170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EA954-F67F-D242-BF6F-98A4A10F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82" y="4108861"/>
            <a:ext cx="2450804" cy="112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020992-988A-EE11-0D64-E78CE9117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942" y="4143308"/>
            <a:ext cx="2097206" cy="1201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D72B77-FEA8-2257-6627-E042644E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117" y="4280845"/>
            <a:ext cx="205453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2167FE-221E-5258-53A4-448880C6F48A}"/>
              </a:ext>
            </a:extLst>
          </p:cNvPr>
          <p:cNvSpPr/>
          <p:nvPr/>
        </p:nvSpPr>
        <p:spPr>
          <a:xfrm>
            <a:off x="563671" y="488515"/>
            <a:ext cx="2520000" cy="28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7A409-6223-76D3-7CFD-E6F212BA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" y="488515"/>
            <a:ext cx="2520000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442B74-5818-9E1F-EC02-CDC4ACAD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91" y="484857"/>
            <a:ext cx="2523963" cy="288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C3143-935F-1BDF-5FEC-720065AC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252" y="484857"/>
            <a:ext cx="2523963" cy="288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1CF0E-82C2-173D-EDC3-F1903949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713" y="484857"/>
            <a:ext cx="2523963" cy="2883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CBFE7-029D-D2F1-6B51-C656AD963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8" y="3615555"/>
            <a:ext cx="2523963" cy="2883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B6B69-7B74-412D-26D7-C4FAE90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91" y="3612423"/>
            <a:ext cx="2523963" cy="2883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FB68D-CEB9-A2AB-3B3D-909918FF9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251" y="3612423"/>
            <a:ext cx="2523963" cy="2883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A274B0-C15E-4562-951A-4F6CB0D3A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711" y="3629876"/>
            <a:ext cx="2523963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3D4464-9394-8A48-B008-4F740D13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6" y="414266"/>
            <a:ext cx="11296867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5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E5258-DED7-C0E9-445C-54DF9E43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8" y="414266"/>
            <a:ext cx="11302964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50D27-3D95-A128-BD59-788CB13FF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18" y="414266"/>
            <a:ext cx="11302964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7" ma:contentTypeDescription="Create a new document." ma:contentTypeScope="" ma:versionID="7847112d8b01599c8afa38e4432da8d8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18b1ca608ea2fd9ed1ac6d85b5620b40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C06769-B0AE-49B4-9AAE-C51F15DCD15B}"/>
</file>

<file path=customXml/itemProps2.xml><?xml version="1.0" encoding="utf-8"?>
<ds:datastoreItem xmlns:ds="http://schemas.openxmlformats.org/officeDocument/2006/customXml" ds:itemID="{43CFD225-CB42-48EC-8C02-DBB93600350C}"/>
</file>

<file path=customXml/itemProps3.xml><?xml version="1.0" encoding="utf-8"?>
<ds:datastoreItem xmlns:ds="http://schemas.openxmlformats.org/officeDocument/2006/customXml" ds:itemID="{ECEE2858-7075-444A-B213-182B6D2E5246}"/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664</Words>
  <Application>Microsoft Office PowerPoint</Application>
  <PresentationFormat>Widescreen</PresentationFormat>
  <Paragraphs>183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Strukture aminokiselina igra memorije</dc:title>
  <dc:creator>Ana-Marija Toholj</dc:creator>
  <cp:lastModifiedBy>Biljana Prlina</cp:lastModifiedBy>
  <cp:revision>40</cp:revision>
  <dcterms:created xsi:type="dcterms:W3CDTF">2025-05-20T11:43:40Z</dcterms:created>
  <dcterms:modified xsi:type="dcterms:W3CDTF">2025-05-26T18:21:26Z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