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42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365804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2139" y="4981302"/>
            <a:ext cx="3202045" cy="4927895"/>
            <a:chOff x="-30537" y="-66152"/>
            <a:chExt cx="843337" cy="12978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-30537" y="-66152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GL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YCINE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non-polar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articipates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collagen synthesis, found in protein bends of both animal and plant origin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red meat, fish, eggs, red beans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44360" y="4955232"/>
            <a:ext cx="3182749" cy="4946507"/>
            <a:chOff x="-29430" y="-67894"/>
            <a:chExt cx="838255" cy="1302784"/>
          </a:xfrm>
        </p:grpSpPr>
        <p:sp>
          <p:nvSpPr>
            <p:cNvPr id="12" name="Freeform 12"/>
            <p:cNvSpPr/>
            <p:nvPr/>
          </p:nvSpPr>
          <p:spPr>
            <a:xfrm>
              <a:off x="-3975" y="3683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-29430" y="-67894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ALANIN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non-polar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nvolved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glucose and amino acid metabolism</a:t>
              </a: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β-alanine is used in sports supplementation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turkey, chicken, almonds, dairy products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70387" y="4977605"/>
            <a:ext cx="3139097" cy="4930400"/>
            <a:chOff x="-13958" y="-66468"/>
            <a:chExt cx="826758" cy="12858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219142"/>
            </a:xfrm>
            <a:custGeom>
              <a:avLst/>
              <a:gdLst/>
              <a:ahLst/>
              <a:cxnLst/>
              <a:rect l="l" t="t" r="r" b="b"/>
              <a:pathLst>
                <a:path w="812800" h="1219142">
                  <a:moveTo>
                    <a:pt x="0" y="0"/>
                  </a:moveTo>
                  <a:lnTo>
                    <a:pt x="812800" y="0"/>
                  </a:lnTo>
                  <a:lnTo>
                    <a:pt x="812800" y="1219142"/>
                  </a:lnTo>
                  <a:lnTo>
                    <a:pt x="0" y="1219142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-13958" y="-66468"/>
              <a:ext cx="812800" cy="1285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PROLIN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non-polar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ighly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concentrated in collagen</a:t>
              </a: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contributes to wound healing and tissue/skin elasticity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eggs, meat, dairy products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06501" y="4955232"/>
            <a:ext cx="3121244" cy="4953964"/>
            <a:chOff x="0" y="-66675"/>
            <a:chExt cx="822056" cy="1304748"/>
          </a:xfrm>
        </p:grpSpPr>
        <p:sp>
          <p:nvSpPr>
            <p:cNvPr id="24" name="Freeform 24"/>
            <p:cNvSpPr/>
            <p:nvPr/>
          </p:nvSpPr>
          <p:spPr>
            <a:xfrm>
              <a:off x="9256" y="6866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OLEUCIN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essential, non-polar</a:t>
              </a: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involved in building muscle tissue, helps regulate blood sugar levels</a:t>
              </a:r>
            </a:p>
            <a:p>
              <a:pPr marL="388618" lvl="1" indent="-194309" algn="l">
                <a:lnSpc>
                  <a:spcPts val="2519"/>
                </a:lnSpc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sources include eggs, tuna, legumes, nuts, cereals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89826" y="365804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77920" y="4956421"/>
            <a:ext cx="3179944" cy="4945318"/>
            <a:chOff x="-24716" y="-71264"/>
            <a:chExt cx="837516" cy="130247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-24716" y="-71264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GLUTAMIN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polar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cts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as a buffer in the kidneys (maintains body pH) and supports muscle recovery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18" lvl="1" indent="-194309" algn="l">
                <a:lnSpc>
                  <a:spcPts val="25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7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7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fish, eggs, dairy products, legumes</a:t>
              </a:r>
              <a:endParaRPr lang="sr-Latn-RS" sz="17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533DA7A-E8CB-472E-8BA2-962116C5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52" y="2073815"/>
            <a:ext cx="2698363" cy="10933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6A8194-00D1-4B47-8DDB-0AEFD264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45" y="2008248"/>
            <a:ext cx="2696112" cy="1224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6E0469-9327-4090-92A5-96820A08F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790700"/>
            <a:ext cx="2550883" cy="18191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4E8216-2421-4090-9B80-15F021DB7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600" y="1485900"/>
            <a:ext cx="2529212" cy="22796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5D99B4-854B-49FE-9288-38B1EE1BB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0655" y="1351928"/>
            <a:ext cx="2743345" cy="25549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13" y="430393"/>
            <a:ext cx="601683" cy="7045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77" y="430396"/>
            <a:ext cx="601683" cy="7045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52" y="433999"/>
            <a:ext cx="601683" cy="7045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040" y="430394"/>
            <a:ext cx="601683" cy="7045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317" y="430394"/>
            <a:ext cx="601683" cy="7045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CFC41B-5907-415E-948E-158A5BBBC3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5" y="9566308"/>
            <a:ext cx="931578" cy="3548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0B4A6C5-0A25-46C1-9D84-560CEF896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73" y="9546851"/>
            <a:ext cx="931578" cy="3548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344187-8D62-452C-BD66-1447B5A998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04" y="9546851"/>
            <a:ext cx="931578" cy="3548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C30B4C-98CB-4799-AA22-2DDE740C1E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148" y="9546851"/>
            <a:ext cx="931578" cy="3548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A96CF9A-7F3A-4C0A-8224-88214A61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795" y="9575227"/>
            <a:ext cx="931578" cy="354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411612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8084" y="5077223"/>
            <a:ext cx="3117956" cy="4882087"/>
            <a:chOff x="0" y="-58986"/>
            <a:chExt cx="821190" cy="1285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19142"/>
            </a:xfrm>
            <a:custGeom>
              <a:avLst/>
              <a:gdLst/>
              <a:ahLst/>
              <a:cxnLst/>
              <a:rect l="l" t="t" r="r" b="b"/>
              <a:pathLst>
                <a:path w="812800" h="1219142">
                  <a:moveTo>
                    <a:pt x="0" y="0"/>
                  </a:moveTo>
                  <a:lnTo>
                    <a:pt x="812800" y="0"/>
                  </a:lnTo>
                  <a:lnTo>
                    <a:pt x="812800" y="1219142"/>
                  </a:lnTo>
                  <a:lnTo>
                    <a:pt x="0" y="1219142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8390" y="-58986"/>
              <a:ext cx="812800" cy="1285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ASPARAGIN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85750" indent="-285750" algn="l">
                <a:lnSpc>
                  <a:spcPts val="27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polar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85750" indent="-285750" algn="l">
                <a:lnSpc>
                  <a:spcPts val="27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recursor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of the neurotransmitter aspartate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heat-sensitive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285750" indent="-285750" algn="l">
                <a:lnSpc>
                  <a:spcPts val="279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asparagus, potatoes, meat, dairy products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72351" y="411612"/>
            <a:ext cx="3086100" cy="4674738"/>
            <a:chOff x="0" y="0"/>
            <a:chExt cx="812800" cy="1231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72351" y="5255377"/>
            <a:ext cx="3086100" cy="4674738"/>
            <a:chOff x="0" y="0"/>
            <a:chExt cx="812800" cy="12312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VALIN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non-polar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rovides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energy to muscles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aids in tissue regeneration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supports neurological functions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fish, turkey and chicken meat, lentils, peanuts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9426" y="411612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06501" y="411612"/>
            <a:ext cx="3086100" cy="4674738"/>
            <a:chOff x="0" y="0"/>
            <a:chExt cx="812800" cy="12312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73576" y="411612"/>
            <a:ext cx="3086100" cy="4674738"/>
            <a:chOff x="0" y="0"/>
            <a:chExt cx="812800" cy="12312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339426" y="5278281"/>
            <a:ext cx="3086100" cy="4674738"/>
            <a:chOff x="0" y="0"/>
            <a:chExt cx="812800" cy="123120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LEUCIN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ssential, non-polar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timulates protein synthesis in muscles, accelerates post-training recovery, influences insulin secretion 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dairy products, eggs, legumes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908496" y="5262144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MET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IONIN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non-polar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nitiates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protein synthesis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added to animal feed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used as a dietary supplement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fish, dairy products, eggs, cereals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94310" lvl="1" algn="l">
                <a:lnSpc>
                  <a:spcPts val="2520"/>
                </a:lnSpc>
                <a:spcBef>
                  <a:spcPct val="0"/>
                </a:spcBef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571839" y="5109749"/>
            <a:ext cx="3120762" cy="4927895"/>
            <a:chOff x="-9129" y="-44544"/>
            <a:chExt cx="821929" cy="12978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-9129" y="-44544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STEIN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essential, polar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important for glutathione synthesis, component of keratin, used in cosmetics, pharmaceuticals, supplements, and like an antioxidant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sources include egg yolks, meat, garlic, onions, broccoli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11C591F-BCE8-475A-BDE0-D93B6EC4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38300"/>
            <a:ext cx="2673602" cy="20727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9E17E9-E26C-434D-B640-8802F2B1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66900"/>
            <a:ext cx="2667964" cy="16999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EF5BCF-D2B2-4195-B6A5-45108B1A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638300"/>
            <a:ext cx="2653512" cy="22171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5DCBBB-59D4-4BF2-B1E0-BEE7E7BF6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565" y="2085578"/>
            <a:ext cx="2873972" cy="13225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3425F6-F481-4C4B-91E4-8C8F46134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0800" y="2025565"/>
            <a:ext cx="2748202" cy="154127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39" y="509167"/>
            <a:ext cx="601683" cy="7045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14" y="512176"/>
            <a:ext cx="601683" cy="7045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89" y="509167"/>
            <a:ext cx="601683" cy="7045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4" y="509166"/>
            <a:ext cx="601683" cy="7045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319" y="509165"/>
            <a:ext cx="601683" cy="7045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9D86A8F-F398-4669-8288-3F56C3F59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8" y="9576073"/>
            <a:ext cx="931578" cy="3548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82E4675-2B4F-4F6B-9AE5-D5EB043DF0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73" y="9576073"/>
            <a:ext cx="931578" cy="3548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DA40AEC-78F2-4FE9-A719-F06C38879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40" y="9556177"/>
            <a:ext cx="931578" cy="3548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4D2778-8F78-4C9A-B6FA-59C4B5D0D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023" y="9556177"/>
            <a:ext cx="931578" cy="3548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33722C9-5D8E-436B-9CD8-648861367F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098" y="9576073"/>
            <a:ext cx="931578" cy="354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411612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5538" y="5159593"/>
            <a:ext cx="3208382" cy="4891729"/>
            <a:chOff x="-16473" y="-37292"/>
            <a:chExt cx="845006" cy="12883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-16473" y="-37292"/>
              <a:ext cx="845006" cy="128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ASPAR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TIC 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CID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194315" lvl="1" algn="l">
                <a:lnSpc>
                  <a:spcPts val="2520"/>
                </a:lnSpc>
                <a:spcBef>
                  <a:spcPct val="0"/>
                </a:spcBef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polar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articipates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the Krebs cycle and in the synthesis of other amino acids and urea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component of collagen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acts as a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neurotransmitter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sz="1800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cereals, avocado, sugarcane, asparagus</a:t>
              </a: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50713" y="403652"/>
            <a:ext cx="3086100" cy="4674738"/>
            <a:chOff x="0" y="0"/>
            <a:chExt cx="812800" cy="1231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4798" y="5121393"/>
            <a:ext cx="3198419" cy="4927895"/>
            <a:chOff x="-29582" y="-43643"/>
            <a:chExt cx="842382" cy="1297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29582" y="-43643"/>
              <a:ext cx="829272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60"/>
                </a:lnSpc>
                <a:spcBef>
                  <a:spcPct val="0"/>
                </a:spcBef>
              </a:pP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PH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</a:t>
              </a:r>
              <a:endParaRPr lang="sr-Latn-R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476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ALANIN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ssential, non-polar</a:t>
              </a:r>
            </a:p>
            <a:p>
              <a:pPr marL="388620" lvl="1" indent="-194310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lays a key role in tissue building and enzyme synthesis, precursor for tyrosine, which further leads 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to production of 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dopamine, adrenaline, and noradrenaline</a:t>
              </a:r>
            </a:p>
            <a:p>
              <a:pPr marL="388620" lvl="1" indent="-194310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 include meat, nuts, eggs, fish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539029" y="5155742"/>
            <a:ext cx="3135881" cy="4927895"/>
            <a:chOff x="-13111" y="-35470"/>
            <a:chExt cx="825911" cy="1297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-13111" y="-35470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on-essential, polar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lays an important role in the synthesis of thyroxine and melanin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acts as a neurotransmitter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used to improve concentration and mental alertness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soy products, nuts, avocado, cheese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55883" y="5121081"/>
            <a:ext cx="3086100" cy="4927895"/>
            <a:chOff x="-4660" y="-35370"/>
            <a:chExt cx="812800" cy="1297882"/>
          </a:xfrm>
        </p:grpSpPr>
        <p:sp>
          <p:nvSpPr>
            <p:cNvPr id="27" name="Freeform 27"/>
            <p:cNvSpPr/>
            <p:nvPr/>
          </p:nvSpPr>
          <p:spPr>
            <a:xfrm>
              <a:off x="-4660" y="12065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-4660" y="-35370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PTO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PH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ssential, non-polar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recursor for the synthesis of serotonin (the “happiness hormone”), melatonin (the “sleep hormone”), and niacin (vitamin B3)</a:t>
              </a:r>
            </a:p>
            <a:p>
              <a:pPr marL="388620" lvl="1" indent="-194310" algn="l">
                <a:lnSpc>
                  <a:spcPts val="252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 include turkey, chicken, fish, eggs, dairy products, pumpkin seeds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72351" y="5192690"/>
            <a:ext cx="3086100" cy="4891729"/>
            <a:chOff x="0" y="-28575"/>
            <a:chExt cx="812800" cy="128835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128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LUTAMI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 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CID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non-essential, polar</a:t>
              </a: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mportant in nitrogen metabolism and protein synthesis, acts as a neurotransmitte, glutamate is used as a flavor enhancer</a:t>
              </a:r>
            </a:p>
            <a:p>
              <a:pPr marL="388630" lvl="1" indent="-194315" algn="l">
                <a:lnSpc>
                  <a:spcPts val="252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sr-Latn-RS" sz="18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 include meat, poultry, fish, dairy products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175BD22-632F-4278-9AD4-4181A1AF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65225"/>
            <a:ext cx="2678291" cy="18261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EDDE00-6FF3-45B3-AB14-E35839A51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63" y="1530001"/>
            <a:ext cx="2667000" cy="22462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BD74DF-892B-45F5-923E-A4C53BB8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433849"/>
            <a:ext cx="2667000" cy="24839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6773E8-CB55-4FF2-9556-35903D7C7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051" y="1326963"/>
            <a:ext cx="2667000" cy="27524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3DD23A-B1CE-4E77-94B2-EFB09DC50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2373" y="1226802"/>
            <a:ext cx="2719666" cy="29527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66" y="507228"/>
            <a:ext cx="601683" cy="7045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21" y="507228"/>
            <a:ext cx="601683" cy="7045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17" y="507227"/>
            <a:ext cx="601683" cy="7045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4" y="507227"/>
            <a:ext cx="601683" cy="7045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356" y="507226"/>
            <a:ext cx="601683" cy="7045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54A68F7-3243-4FDD-8293-DD7330421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18" y="9640368"/>
            <a:ext cx="931578" cy="3548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831502-6C59-47A5-ADAE-C6897EB632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35" y="9621036"/>
            <a:ext cx="931578" cy="3548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7CE4BF8-0C6B-416E-AF83-966343F04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69" y="9621036"/>
            <a:ext cx="931578" cy="3548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222A34-335E-4973-9857-471658252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023" y="9621036"/>
            <a:ext cx="931578" cy="3548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9D2E62F-78D6-4313-8C08-0C0353214E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098" y="9640368"/>
            <a:ext cx="931578" cy="354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411612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8084" y="5301186"/>
            <a:ext cx="3086100" cy="4674738"/>
            <a:chOff x="0" y="0"/>
            <a:chExt cx="812800" cy="12312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YS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endParaRPr lang="sr-Latn-R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essential,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polar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articipates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the formation of histones and cross-links in collagen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aids calcium absorption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strengthens the immune system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eggs, dairy products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08479" y="5301186"/>
            <a:ext cx="3086100" cy="4674738"/>
            <a:chOff x="0" y="0"/>
            <a:chExt cx="812800" cy="12312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endParaRPr lang="sr-Latn-R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non-essential, polar</a:t>
              </a: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plays a role in protein and phospholipid synthesis, precursor for other amino acids, integral part of active sites in many enzymes, involved in phosphorylation</a:t>
              </a:r>
            </a:p>
            <a:p>
              <a:pPr marL="367031" lvl="1" indent="-183515" algn="l">
                <a:lnSpc>
                  <a:spcPts val="23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sources include turkey, peanuts, soy</a:t>
              </a:r>
              <a:endPara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39426" y="5101633"/>
            <a:ext cx="3086100" cy="4927895"/>
            <a:chOff x="0" y="-48729"/>
            <a:chExt cx="812800" cy="12978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8729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</a:t>
              </a: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REONIN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endParaRPr lang="sr-Latn-R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non-essential, polar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for protein synthesis, fat metabolism in the liver, synthesis of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antibodies and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immunoglobulins (immune function)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crucial for tissue growth and regeneration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fish, eggs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06501" y="5048029"/>
            <a:ext cx="3086100" cy="4927895"/>
            <a:chOff x="0" y="-66675"/>
            <a:chExt cx="812800" cy="12978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812800" cy="1297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HISTIDIN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endParaRPr lang="sr-Latn-R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essential, polar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articipates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 the synthesis of structural proteins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precursor of histamine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important for immunity, regulation of sleep, appetite, and alertness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has antioxidant effects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meat bananas,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milk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873576" y="5005417"/>
            <a:ext cx="3086100" cy="4963717"/>
            <a:chOff x="0" y="-66675"/>
            <a:chExt cx="812800" cy="13073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240641"/>
            </a:xfrm>
            <a:custGeom>
              <a:avLst/>
              <a:gdLst/>
              <a:ahLst/>
              <a:cxnLst/>
              <a:rect l="l" t="t" r="r" b="b"/>
              <a:pathLst>
                <a:path w="812800" h="1240641">
                  <a:moveTo>
                    <a:pt x="0" y="0"/>
                  </a:moveTo>
                  <a:lnTo>
                    <a:pt x="812800" y="0"/>
                  </a:lnTo>
                  <a:lnTo>
                    <a:pt x="812800" y="1240641"/>
                  </a:lnTo>
                  <a:lnTo>
                    <a:pt x="0" y="1240641"/>
                  </a:lnTo>
                  <a:close/>
                </a:path>
              </a:pathLst>
            </a:custGeom>
            <a:solidFill>
              <a:srgbClr val="E5F8D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812800" cy="130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ARGININ</a:t>
              </a:r>
              <a:r>
                <a:rPr lang="sr-Latn-RS" sz="34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  <a:endParaRPr lang="en-US" sz="3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367029" lvl="1" indent="-183514" algn="l">
                <a:lnSpc>
                  <a:spcPts val="2379"/>
                </a:lnSpc>
                <a:buFont typeface="Arial"/>
                <a:buChar char="•"/>
              </a:pPr>
              <a:endParaRPr lang="sr-Latn-RS" sz="16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29" lvl="1" indent="-183514" algn="l">
                <a:lnSpc>
                  <a:spcPts val="2379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ssential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 polar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29" lvl="1" indent="-183514" algn="l">
                <a:lnSpc>
                  <a:spcPts val="2379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mproves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circulation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aids wound healing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supports muscle growth</a:t>
              </a: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,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strengthens the immune system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7029" lvl="1" indent="-183514" algn="l">
                <a:lnSpc>
                  <a:spcPts val="2379"/>
                </a:lnSpc>
                <a:buFont typeface="Arial"/>
                <a:buChar char="•"/>
              </a:pPr>
              <a:r>
                <a:rPr lang="sr-Latn-R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lang="en-US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ources</a:t>
              </a:r>
              <a:r>
                <a:rPr lang="en-US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include meat, fish, dairy products, eggs, pumpkin seeds</a:t>
              </a:r>
              <a:endParaRPr lang="sr-Latn-R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1ABFD86-4DE7-43BD-9FDB-229D78E5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67" y="1710427"/>
            <a:ext cx="2764541" cy="21635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C2ED22-2C90-41D6-9F46-662539DD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52" y="2005265"/>
            <a:ext cx="2819184" cy="15077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E3891C-17D2-43CB-92EE-024F0D0C8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887" y="1915912"/>
            <a:ext cx="2752725" cy="17123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3112453-D31D-47DE-B00B-47A2203F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541" y="1710426"/>
            <a:ext cx="2632019" cy="22168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1B6F36D-2938-48A4-90D5-9F0AFEF02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1712" y="1915912"/>
            <a:ext cx="2769552" cy="1917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5" y="540191"/>
            <a:ext cx="601683" cy="70453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3" y="540190"/>
            <a:ext cx="601683" cy="70453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489" y="540190"/>
            <a:ext cx="601683" cy="7045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564" y="537007"/>
            <a:ext cx="601683" cy="7045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F819312-9302-404F-BCAA-8E21A0A21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581" y="533824"/>
            <a:ext cx="601683" cy="7045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63EAD93-BBD3-4AE5-A0A4-37D5C9AE43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45" y="9621036"/>
            <a:ext cx="931578" cy="3548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F6F8373-4F31-42FF-9A33-A93379355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42" y="9614246"/>
            <a:ext cx="931578" cy="3548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547908B-8174-494A-979C-49430F8B3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948" y="9564159"/>
            <a:ext cx="931578" cy="3548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2C0B794-B53A-48DA-8123-2C8D45B9AC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616" y="9575227"/>
            <a:ext cx="931578" cy="3548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5118135-86BC-488B-BA68-A02F09977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098" y="9564159"/>
            <a:ext cx="931578" cy="3548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365804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7634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8190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4897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1605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8312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08084" y="5143500"/>
            <a:ext cx="3086100" cy="4674738"/>
            <a:chOff x="0" y="0"/>
            <a:chExt cx="812800" cy="12312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17634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4072351" y="5143500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438190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7339426" y="5143500"/>
            <a:ext cx="3086100" cy="4674738"/>
            <a:chOff x="0" y="0"/>
            <a:chExt cx="812800" cy="1231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764897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606501" y="5143500"/>
            <a:ext cx="3086100" cy="4674738"/>
            <a:chOff x="0" y="0"/>
            <a:chExt cx="812800" cy="12312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091605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3873576" y="5143500"/>
            <a:ext cx="3086100" cy="4674738"/>
            <a:chOff x="0" y="0"/>
            <a:chExt cx="812800" cy="12312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418312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365804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7634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8190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4897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1605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8312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08084" y="5143500"/>
            <a:ext cx="3086100" cy="4674738"/>
            <a:chOff x="0" y="0"/>
            <a:chExt cx="812800" cy="12312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17634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4072351" y="5143500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438190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7339426" y="5143500"/>
            <a:ext cx="3086100" cy="4674738"/>
            <a:chOff x="0" y="0"/>
            <a:chExt cx="812800" cy="1231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764897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606501" y="5143500"/>
            <a:ext cx="3086100" cy="4674738"/>
            <a:chOff x="0" y="0"/>
            <a:chExt cx="812800" cy="12312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091605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3873576" y="5143500"/>
            <a:ext cx="3086100" cy="4674738"/>
            <a:chOff x="0" y="0"/>
            <a:chExt cx="812800" cy="12312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418312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365804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7634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8190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4897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1605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8312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08084" y="5143500"/>
            <a:ext cx="3086100" cy="4674738"/>
            <a:chOff x="0" y="0"/>
            <a:chExt cx="812800" cy="12312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17634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4072351" y="5143500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438190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7339426" y="5143500"/>
            <a:ext cx="3086100" cy="4674738"/>
            <a:chOff x="0" y="0"/>
            <a:chExt cx="812800" cy="1231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764897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606501" y="5143500"/>
            <a:ext cx="3086100" cy="4674738"/>
            <a:chOff x="0" y="0"/>
            <a:chExt cx="812800" cy="12312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091605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3873576" y="5143500"/>
            <a:ext cx="3086100" cy="4674738"/>
            <a:chOff x="0" y="0"/>
            <a:chExt cx="812800" cy="12312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418312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084" y="365804"/>
            <a:ext cx="3086100" cy="4674738"/>
            <a:chOff x="0" y="0"/>
            <a:chExt cx="812800" cy="1231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7634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72351" y="365804"/>
            <a:ext cx="3086100" cy="4674738"/>
            <a:chOff x="0" y="0"/>
            <a:chExt cx="812800" cy="12312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38190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39426" y="365804"/>
            <a:ext cx="3086100" cy="4674738"/>
            <a:chOff x="0" y="0"/>
            <a:chExt cx="812800" cy="12312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4897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606501" y="365804"/>
            <a:ext cx="3086100" cy="4674738"/>
            <a:chOff x="0" y="0"/>
            <a:chExt cx="812800" cy="1231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16051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873576" y="365804"/>
            <a:ext cx="3086100" cy="4674738"/>
            <a:chOff x="0" y="0"/>
            <a:chExt cx="812800" cy="12312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183126" y="1153550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08084" y="5143500"/>
            <a:ext cx="3086100" cy="4674738"/>
            <a:chOff x="0" y="0"/>
            <a:chExt cx="812800" cy="12312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17634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4072351" y="5143500"/>
            <a:ext cx="3086100" cy="4674738"/>
            <a:chOff x="0" y="0"/>
            <a:chExt cx="812800" cy="12312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438190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7339426" y="5143500"/>
            <a:ext cx="3086100" cy="4674738"/>
            <a:chOff x="0" y="0"/>
            <a:chExt cx="812800" cy="12312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764897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10606501" y="5143500"/>
            <a:ext cx="3086100" cy="4674738"/>
            <a:chOff x="0" y="0"/>
            <a:chExt cx="812800" cy="12312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0916051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3873576" y="5143500"/>
            <a:ext cx="3086100" cy="4674738"/>
            <a:chOff x="0" y="0"/>
            <a:chExt cx="812800" cy="12312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231207"/>
            </a:xfrm>
            <a:custGeom>
              <a:avLst/>
              <a:gdLst/>
              <a:ahLst/>
              <a:cxnLst/>
              <a:rect l="l" t="t" r="r" b="b"/>
              <a:pathLst>
                <a:path w="812800" h="1231207">
                  <a:moveTo>
                    <a:pt x="0" y="0"/>
                  </a:moveTo>
                  <a:lnTo>
                    <a:pt x="812800" y="0"/>
                  </a:lnTo>
                  <a:lnTo>
                    <a:pt x="812800" y="1231207"/>
                  </a:lnTo>
                  <a:lnTo>
                    <a:pt x="0" y="1231207"/>
                  </a:lnTo>
                  <a:close/>
                </a:path>
              </a:pathLst>
            </a:custGeom>
            <a:solidFill>
              <a:srgbClr val="ACDF9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1269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4183126" y="5931246"/>
            <a:ext cx="2466999" cy="3099246"/>
          </a:xfrm>
          <a:custGeom>
            <a:avLst/>
            <a:gdLst/>
            <a:ahLst/>
            <a:cxnLst/>
            <a:rect l="l" t="t" r="r" b="b"/>
            <a:pathLst>
              <a:path w="2466999" h="3099246">
                <a:moveTo>
                  <a:pt x="0" y="0"/>
                </a:moveTo>
                <a:lnTo>
                  <a:pt x="2466999" y="0"/>
                </a:lnTo>
                <a:lnTo>
                  <a:pt x="2466999" y="3099246"/>
                </a:lnTo>
                <a:lnTo>
                  <a:pt x="0" y="309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7" ma:contentTypeDescription="Create a new document." ma:contentTypeScope="" ma:versionID="ebc4dede6752d46ac4aa26455b53b25b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e77a6f8284ce1f133ebbdd03dda84fd5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8653E-DBF6-48C8-824D-2896333AC660}">
  <ds:schemaRefs>
    <ds:schemaRef ds:uri="http://schemas.microsoft.com/office/2006/metadata/properties"/>
    <ds:schemaRef ds:uri="http://schemas.microsoft.com/office/infopath/2007/PartnerControls"/>
    <ds:schemaRef ds:uri="a6ab76a3-83c0-4fd1-9310-8277f7fcc0cb"/>
    <ds:schemaRef ds:uri="33cac09c-2c1a-407f-8c9b-9ce7a0c840ce"/>
  </ds:schemaRefs>
</ds:datastoreItem>
</file>

<file path=customXml/itemProps2.xml><?xml version="1.0" encoding="utf-8"?>
<ds:datastoreItem xmlns:ds="http://schemas.openxmlformats.org/officeDocument/2006/customXml" ds:itemID="{76FD30BA-3F7F-43BF-A9EC-EEADCF18A5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8AF08-5D46-417F-8CCE-AA6648E15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b76a3-83c0-4fd1-9310-8277f7fcc0cb"/>
    <ds:schemaRef ds:uri="33cac09c-2c1a-407f-8c9b-9ce7a0c84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740</Words>
  <Application>Microsoft Office PowerPoint</Application>
  <PresentationFormat>Custom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 game hemija</dc:title>
  <dc:creator>Biljana Prlina</dc:creator>
  <cp:lastModifiedBy>Biljana Prlina</cp:lastModifiedBy>
  <cp:revision>26</cp:revision>
  <dcterms:created xsi:type="dcterms:W3CDTF">2006-08-16T00:00:00Z</dcterms:created>
  <dcterms:modified xsi:type="dcterms:W3CDTF">2026-06-17T09:52:38Z</dcterms:modified>
  <dc:identifier>DAGmwQOQChQ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