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66" y="-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798D8-CCBB-48BF-9A2A-7B84804991EB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7AFF0-A891-4635-97EE-5E9BA204DE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jpeg"/><Relationship Id="rId7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4.jpeg"/><Relationship Id="rId7" Type="http://schemas.openxmlformats.org/officeDocument/2006/relationships/image" Target="../media/image6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9.jpeg"/><Relationship Id="rId7" Type="http://schemas.openxmlformats.org/officeDocument/2006/relationships/image" Target="../media/image6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6388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57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4676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4048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38800" y="27432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82567" y="1936413"/>
            <a:ext cx="11658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FLUORINE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" y="609600"/>
            <a:ext cx="5373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/>
              <a:t>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2567" y="3744405"/>
            <a:ext cx="1059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(FLUORES)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3400" y="609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13716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18,9</a:t>
            </a:r>
          </a:p>
        </p:txBody>
      </p:sp>
      <p:pic>
        <p:nvPicPr>
          <p:cNvPr id="1026" name="Picture 2" descr="Vraćaju se odluke o fluorizaciji vode za piće - Stomatologija.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971800"/>
            <a:ext cx="990600" cy="8382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371202" y="394855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9100" y="4255532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-AIR CONDITIONERS</a:t>
            </a:r>
          </a:p>
          <a:p>
            <a:r>
              <a:rPr lang="en-US" sz="1000" dirty="0"/>
              <a:t>-MEDICINES</a:t>
            </a:r>
          </a:p>
          <a:p>
            <a:r>
              <a:rPr lang="en-US" sz="1000" dirty="0"/>
              <a:t>-POLYMERS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62200" y="685800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Cl</a:t>
            </a:r>
            <a:endParaRPr lang="en-US" sz="6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2285168" y="1940834"/>
            <a:ext cx="1235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CHLORINE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87259" y="3743474"/>
            <a:ext cx="1234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(CHLORIUM)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33600" y="1447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35,4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336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17</a:t>
            </a:r>
          </a:p>
        </p:txBody>
      </p:sp>
      <p:pic>
        <p:nvPicPr>
          <p:cNvPr id="1038" name="Picture 14" descr="Hemija za bazene | Mali Ogla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971800"/>
            <a:ext cx="990599" cy="838200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2056311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012255" y="4246823"/>
            <a:ext cx="15849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-WATER DISINFECTION</a:t>
            </a:r>
          </a:p>
          <a:p>
            <a:r>
              <a:rPr lang="en-US" sz="1000" dirty="0"/>
              <a:t>-POOL DISINECTION</a:t>
            </a:r>
          </a:p>
          <a:p>
            <a:r>
              <a:rPr lang="en-US" sz="1000" dirty="0"/>
              <a:t>-CHEMICAL PRODUCTION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38600" y="685800"/>
            <a:ext cx="99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Br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862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35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86200" y="1447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79,9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38600" y="1950730"/>
            <a:ext cx="1104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BROMINE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33607" y="3735862"/>
            <a:ext cx="1200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(BROMIUM)</a:t>
            </a:r>
          </a:p>
        </p:txBody>
      </p:sp>
      <p:pic>
        <p:nvPicPr>
          <p:cNvPr id="1040" name="Picture 16" descr="Brom, eines von zwei flüssigen Element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2971800"/>
            <a:ext cx="990600" cy="838200"/>
          </a:xfrm>
          <a:prstGeom prst="rect">
            <a:avLst/>
          </a:prstGeom>
          <a:noFill/>
        </p:spPr>
      </p:pic>
      <p:sp>
        <p:nvSpPr>
          <p:cNvPr id="45" name="TextBox 44"/>
          <p:cNvSpPr txBox="1"/>
          <p:nvPr/>
        </p:nvSpPr>
        <p:spPr>
          <a:xfrm>
            <a:off x="3855720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09486" y="4267200"/>
            <a:ext cx="14940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-DISINFECTANT</a:t>
            </a:r>
          </a:p>
          <a:p>
            <a:r>
              <a:rPr lang="en-US" sz="1000" dirty="0"/>
              <a:t>- REAGENT</a:t>
            </a:r>
          </a:p>
          <a:p>
            <a:r>
              <a:rPr lang="en-US" sz="1000" dirty="0"/>
              <a:t>- SEDATIVE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72200" y="685800"/>
            <a:ext cx="53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150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53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1447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126,9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59743" y="1950622"/>
            <a:ext cx="930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IODINE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905288" y="3743474"/>
            <a:ext cx="930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(IODUM)</a:t>
            </a:r>
          </a:p>
        </p:txBody>
      </p:sp>
      <p:pic>
        <p:nvPicPr>
          <p:cNvPr id="1042" name="Picture 18" descr="Jod – Wikipedija/Википедиј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971800"/>
            <a:ext cx="1143000" cy="838200"/>
          </a:xfrm>
          <a:prstGeom prst="rect">
            <a:avLst/>
          </a:prstGeom>
          <a:noFill/>
        </p:spPr>
      </p:pic>
      <p:sp>
        <p:nvSpPr>
          <p:cNvPr id="54" name="TextBox 53"/>
          <p:cNvSpPr txBox="1"/>
          <p:nvPr/>
        </p:nvSpPr>
        <p:spPr>
          <a:xfrm>
            <a:off x="5645331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638800" y="4267200"/>
            <a:ext cx="152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-ANTISEPTIC</a:t>
            </a:r>
          </a:p>
          <a:p>
            <a:r>
              <a:rPr lang="en-US" sz="1000" dirty="0"/>
              <a:t>-DIETARY SUPPLEMENT</a:t>
            </a:r>
          </a:p>
          <a:p>
            <a:r>
              <a:rPr lang="en-US" sz="1000" dirty="0"/>
              <a:t>-PHOTO INDUSTRY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96200" y="685800"/>
            <a:ext cx="106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He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43800" y="6096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43800" y="15240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38119" y="193173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HELIUM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738119" y="3735862"/>
            <a:ext cx="9829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(HELIUM)</a:t>
            </a:r>
          </a:p>
        </p:txBody>
      </p:sp>
      <p:pic>
        <p:nvPicPr>
          <p:cNvPr id="1044" name="Picture 20" descr="Helijum boca B10/200 - BaloniCO | Internet prodavnic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96200" y="2971800"/>
            <a:ext cx="1066800" cy="838200"/>
          </a:xfrm>
          <a:prstGeom prst="rect">
            <a:avLst/>
          </a:prstGeom>
          <a:noFill/>
        </p:spPr>
      </p:pic>
      <p:sp>
        <p:nvSpPr>
          <p:cNvPr id="62" name="TextBox 61"/>
          <p:cNvSpPr txBox="1"/>
          <p:nvPr/>
        </p:nvSpPr>
        <p:spPr>
          <a:xfrm>
            <a:off x="7445617" y="394716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435064" y="4316492"/>
            <a:ext cx="1463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-BALLOON FILLING</a:t>
            </a:r>
          </a:p>
          <a:p>
            <a:r>
              <a:rPr lang="en-US" sz="1000" dirty="0"/>
              <a:t>-ZEPPELIN FILLING</a:t>
            </a:r>
          </a:p>
          <a:p>
            <a:r>
              <a:rPr lang="en-US" sz="1000" dirty="0"/>
              <a:t>-REFRIGERANT</a:t>
            </a:r>
          </a:p>
        </p:txBody>
      </p:sp>
      <p:sp>
        <p:nvSpPr>
          <p:cNvPr id="53" name="Freeform 29">
            <a:extLst>
              <a:ext uri="{FF2B5EF4-FFF2-40B4-BE49-F238E27FC236}">
                <a16:creationId xmlns:a16="http://schemas.microsoft.com/office/drawing/2014/main" id="{080F0905-1BB4-42E1-9206-01E6F9464147}"/>
              </a:ext>
            </a:extLst>
          </p:cNvPr>
          <p:cNvSpPr/>
          <p:nvPr/>
        </p:nvSpPr>
        <p:spPr>
          <a:xfrm>
            <a:off x="1508760" y="424538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61" name="Freeform 29">
            <a:extLst>
              <a:ext uri="{FF2B5EF4-FFF2-40B4-BE49-F238E27FC236}">
                <a16:creationId xmlns:a16="http://schemas.microsoft.com/office/drawing/2014/main" id="{EA63A195-FFF9-4437-BE8B-224944CBFB36}"/>
              </a:ext>
            </a:extLst>
          </p:cNvPr>
          <p:cNvSpPr/>
          <p:nvPr/>
        </p:nvSpPr>
        <p:spPr>
          <a:xfrm>
            <a:off x="3138777" y="424538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64" name="Freeform 29">
            <a:extLst>
              <a:ext uri="{FF2B5EF4-FFF2-40B4-BE49-F238E27FC236}">
                <a16:creationId xmlns:a16="http://schemas.microsoft.com/office/drawing/2014/main" id="{17F21A30-1D69-4FE9-9FF7-C5D50CB78E86}"/>
              </a:ext>
            </a:extLst>
          </p:cNvPr>
          <p:cNvSpPr/>
          <p:nvPr/>
        </p:nvSpPr>
        <p:spPr>
          <a:xfrm>
            <a:off x="4904886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65" name="Freeform 29">
            <a:extLst>
              <a:ext uri="{FF2B5EF4-FFF2-40B4-BE49-F238E27FC236}">
                <a16:creationId xmlns:a16="http://schemas.microsoft.com/office/drawing/2014/main" id="{529F984B-E4D2-41A3-BD94-58F53EDD7F1C}"/>
              </a:ext>
            </a:extLst>
          </p:cNvPr>
          <p:cNvSpPr/>
          <p:nvPr/>
        </p:nvSpPr>
        <p:spPr>
          <a:xfrm>
            <a:off x="6747663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66" name="Freeform 29">
            <a:extLst>
              <a:ext uri="{FF2B5EF4-FFF2-40B4-BE49-F238E27FC236}">
                <a16:creationId xmlns:a16="http://schemas.microsoft.com/office/drawing/2014/main" id="{70CB0CAE-579E-406F-93C4-CB14A7A6076A}"/>
              </a:ext>
            </a:extLst>
          </p:cNvPr>
          <p:cNvSpPr/>
          <p:nvPr/>
        </p:nvSpPr>
        <p:spPr>
          <a:xfrm>
            <a:off x="8551946" y="42763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EF87C5AE-D09B-4956-8E4E-D514464DB3D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189" y="4789354"/>
            <a:ext cx="447543" cy="170493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509C59AB-5726-4B19-A807-B591C51FA2B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951" y="4800821"/>
            <a:ext cx="447543" cy="170493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339BD482-25FE-4443-9320-1763A58F2C6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302" y="4777124"/>
            <a:ext cx="447543" cy="17049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CEF1421C-5493-443C-B834-5BC8AD5A6A1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163" y="4777123"/>
            <a:ext cx="447543" cy="170493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C91C79A8-C9F6-4903-9E67-432FAB2FC9E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308" y="4785243"/>
            <a:ext cx="447543" cy="1704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19812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3048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19812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36576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5334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36576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53340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7010400" y="28956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7010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" y="190128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NEON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7017" y="3977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(NEON)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20,2</a:t>
            </a:r>
          </a:p>
        </p:txBody>
      </p:sp>
      <p:pic>
        <p:nvPicPr>
          <p:cNvPr id="14338" name="Picture 2" descr="Neon - Wikipe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0"/>
            <a:ext cx="1143000" cy="99060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293914" y="420713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800" y="4527172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-NEON LAMPS</a:t>
            </a:r>
          </a:p>
          <a:p>
            <a:r>
              <a:rPr lang="en-US" sz="1000" dirty="0"/>
              <a:t>-LASERS</a:t>
            </a:r>
          </a:p>
          <a:p>
            <a:r>
              <a:rPr lang="en-US" sz="1000" dirty="0"/>
              <a:t>-X-RAY TUBES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60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Ar</a:t>
            </a:r>
            <a:endParaRPr lang="en-US" sz="6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9812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812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39,9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0" y="1928431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ARGON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7420" y="3974383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(ARGON)</a:t>
            </a:r>
          </a:p>
        </p:txBody>
      </p:sp>
      <p:pic>
        <p:nvPicPr>
          <p:cNvPr id="14340" name="Picture 4" descr="Аргон — Википедиј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048000"/>
            <a:ext cx="1143000" cy="990600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2008414" y="420713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64650" y="4467997"/>
            <a:ext cx="150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-INTERT GAS</a:t>
            </a:r>
          </a:p>
          <a:p>
            <a:r>
              <a:rPr lang="en-US" sz="1000" dirty="0"/>
              <a:t>-LAMP PRODUCTION</a:t>
            </a:r>
          </a:p>
          <a:p>
            <a:r>
              <a:rPr lang="en-US" sz="1000" dirty="0"/>
              <a:t>-FOOD PRESERVATION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62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Kr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189511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KRYPTON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8100" y="3969157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(KRYPTON)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83,8</a:t>
            </a:r>
          </a:p>
        </p:txBody>
      </p:sp>
      <p:pic>
        <p:nvPicPr>
          <p:cNvPr id="14342" name="Picture 6" descr="Криптон — Википедија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0" y="3048000"/>
            <a:ext cx="1143000" cy="990600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3642360" y="4202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42359" y="4438605"/>
            <a:ext cx="1553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-LAMP MANUFACTURING</a:t>
            </a:r>
          </a:p>
          <a:p>
            <a:r>
              <a:rPr lang="en-US" sz="1000" dirty="0"/>
              <a:t>-WINDOW INSULATION</a:t>
            </a:r>
          </a:p>
          <a:p>
            <a:r>
              <a:rPr lang="en-US" sz="1000" dirty="0"/>
              <a:t>-MAGNETIC RESONANCE IMAGING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6388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334000" y="609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334000" y="13716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49389" y="1901727"/>
            <a:ext cx="1256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CHROMIUM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49389" y="3943887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(CHROMIUM)</a:t>
            </a:r>
          </a:p>
        </p:txBody>
      </p:sp>
      <p:pic>
        <p:nvPicPr>
          <p:cNvPr id="14344" name="Picture 8" descr="Hrom — Википедиј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3048000"/>
            <a:ext cx="1219200" cy="949035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>
          <a:xfrm>
            <a:off x="5362303" y="4202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33999" y="4458474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-CATALYST</a:t>
            </a:r>
          </a:p>
          <a:p>
            <a:r>
              <a:rPr lang="en-US" sz="1000" dirty="0"/>
              <a:t>-ALLOY PRODUCTION</a:t>
            </a:r>
          </a:p>
          <a:p>
            <a:r>
              <a:rPr lang="en-US" sz="1000" dirty="0"/>
              <a:t>-PIGMENT (COLOR)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86600" y="609600"/>
            <a:ext cx="129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Mn</a:t>
            </a:r>
            <a:endParaRPr lang="en-US" sz="6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7010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104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54,9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086600" y="1882696"/>
            <a:ext cx="13743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MANGANESE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995852" y="3915442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(MANGANIUM)</a:t>
            </a:r>
          </a:p>
        </p:txBody>
      </p:sp>
      <p:pic>
        <p:nvPicPr>
          <p:cNvPr id="14346" name="Picture 10" descr="Кина Манган Метал Мн Лумп Мн Правовремена достава Мангана за производњу  челика и добављача | Зхаојин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3048000"/>
            <a:ext cx="1143000" cy="9144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6995852" y="4202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022918" y="4455934"/>
            <a:ext cx="14380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-CATALYST</a:t>
            </a:r>
          </a:p>
          <a:p>
            <a:r>
              <a:rPr lang="en-US" sz="1000" dirty="0"/>
              <a:t>-PIGMENT (COLOR)</a:t>
            </a:r>
          </a:p>
          <a:p>
            <a:r>
              <a:rPr lang="en-US" sz="1000" dirty="0"/>
              <a:t>-BATTERY PRODUCTION</a:t>
            </a:r>
          </a:p>
        </p:txBody>
      </p:sp>
      <p:sp>
        <p:nvSpPr>
          <p:cNvPr id="52" name="Freeform 29">
            <a:extLst>
              <a:ext uri="{FF2B5EF4-FFF2-40B4-BE49-F238E27FC236}">
                <a16:creationId xmlns:a16="http://schemas.microsoft.com/office/drawing/2014/main" id="{9C766C2A-F2AE-43C9-A119-3C4DEB3F6256}"/>
              </a:ext>
            </a:extLst>
          </p:cNvPr>
          <p:cNvSpPr/>
          <p:nvPr/>
        </p:nvSpPr>
        <p:spPr>
          <a:xfrm>
            <a:off x="1381526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3" name="Freeform 29">
            <a:extLst>
              <a:ext uri="{FF2B5EF4-FFF2-40B4-BE49-F238E27FC236}">
                <a16:creationId xmlns:a16="http://schemas.microsoft.com/office/drawing/2014/main" id="{D7AE4FAD-75C5-4F30-A99E-109B02AB1856}"/>
              </a:ext>
            </a:extLst>
          </p:cNvPr>
          <p:cNvSpPr/>
          <p:nvPr/>
        </p:nvSpPr>
        <p:spPr>
          <a:xfrm>
            <a:off x="3085418" y="41247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4" name="Freeform 29">
            <a:extLst>
              <a:ext uri="{FF2B5EF4-FFF2-40B4-BE49-F238E27FC236}">
                <a16:creationId xmlns:a16="http://schemas.microsoft.com/office/drawing/2014/main" id="{900FC853-641E-44EE-B559-08124F4EAFA5}"/>
              </a:ext>
            </a:extLst>
          </p:cNvPr>
          <p:cNvSpPr/>
          <p:nvPr/>
        </p:nvSpPr>
        <p:spPr>
          <a:xfrm>
            <a:off x="4752541" y="41247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5" name="Freeform 29">
            <a:extLst>
              <a:ext uri="{FF2B5EF4-FFF2-40B4-BE49-F238E27FC236}">
                <a16:creationId xmlns:a16="http://schemas.microsoft.com/office/drawing/2014/main" id="{ABC92336-7943-49B9-A503-08440D0C3253}"/>
              </a:ext>
            </a:extLst>
          </p:cNvPr>
          <p:cNvSpPr/>
          <p:nvPr/>
        </p:nvSpPr>
        <p:spPr>
          <a:xfrm>
            <a:off x="6445006" y="415787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6" name="Freeform 29">
            <a:extLst>
              <a:ext uri="{FF2B5EF4-FFF2-40B4-BE49-F238E27FC236}">
                <a16:creationId xmlns:a16="http://schemas.microsoft.com/office/drawing/2014/main" id="{65237180-852B-4270-81FE-37AF435A90B5}"/>
              </a:ext>
            </a:extLst>
          </p:cNvPr>
          <p:cNvSpPr/>
          <p:nvPr/>
        </p:nvSpPr>
        <p:spPr>
          <a:xfrm>
            <a:off x="8132846" y="419100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DB28F046-587A-4F9C-BF63-936F74B49E6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810" y="4939803"/>
            <a:ext cx="447543" cy="17049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B23E54A8-20A4-4157-8398-ED11316E5B4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9557" y="4941386"/>
            <a:ext cx="447543" cy="17049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A2B0B07B-3AEA-4921-B8F4-64C032C55F3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615" y="4939803"/>
            <a:ext cx="447543" cy="170493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6F5DDCBD-D1BF-4DC5-9043-61FBDFC0D95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446" y="4939803"/>
            <a:ext cx="447543" cy="17049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A784D069-0B6E-4BA0-A5A2-6DC2A211949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953" y="4934288"/>
            <a:ext cx="447543" cy="1704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22860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39624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3962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56388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56388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73914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7391400" y="381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533400" y="28194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5334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Fe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12954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55,8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4468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IRON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749338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(FERRUM)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8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Ni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91200" y="6858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Cu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6858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Zn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58,9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62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62400" y="13716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58,7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388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38800" y="14478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63,5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91400" y="5334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91400" y="1447800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65,4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1629" y="4003347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08316" y="400516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70020" y="399359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683018" y="3993592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441474" y="399716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pic>
        <p:nvPicPr>
          <p:cNvPr id="15362" name="Picture 2" descr="Гвожђе — Википедиј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971800"/>
            <a:ext cx="1143000" cy="838200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470666" y="4249611"/>
            <a:ext cx="16676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-TOOL MANUFACTURING</a:t>
            </a:r>
          </a:p>
          <a:p>
            <a:r>
              <a:rPr lang="en-US" sz="1000" dirty="0"/>
              <a:t>-STEEL ALLOY PRODUCTION</a:t>
            </a:r>
          </a:p>
          <a:p>
            <a:r>
              <a:rPr lang="en-US" sz="1000" dirty="0"/>
              <a:t>-VEHICLE COMPONENTS MANUFACTURING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90800" y="1861484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COBALT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377440" y="3772753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(COBALTUM)</a:t>
            </a:r>
          </a:p>
        </p:txBody>
      </p:sp>
      <p:pic>
        <p:nvPicPr>
          <p:cNvPr id="15364" name="Picture 4" descr="Kobalt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971800"/>
            <a:ext cx="1143000" cy="868681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2283137" y="4318362"/>
            <a:ext cx="145596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-CATALYST</a:t>
            </a:r>
          </a:p>
          <a:p>
            <a:r>
              <a:rPr lang="en-US" sz="1050" dirty="0"/>
              <a:t>-ALLOY PRODUCTION</a:t>
            </a:r>
          </a:p>
          <a:p>
            <a:r>
              <a:rPr lang="en-US" sz="1050" dirty="0"/>
              <a:t>- PIGMENT (COLOR)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72617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NICKEL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99560" y="374933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(NICCOLUM)</a:t>
            </a:r>
          </a:p>
        </p:txBody>
      </p:sp>
      <p:pic>
        <p:nvPicPr>
          <p:cNvPr id="15366" name="Picture 6" descr="Уобичајене употребе никла - Orao legura korporacij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2971800"/>
            <a:ext cx="1143000" cy="838200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3962400" y="4297521"/>
            <a:ext cx="1463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-CATALYST</a:t>
            </a:r>
          </a:p>
          <a:p>
            <a:r>
              <a:rPr lang="en-US" sz="1000" dirty="0"/>
              <a:t>-ALLOY PRODUCTION</a:t>
            </a:r>
          </a:p>
          <a:p>
            <a:r>
              <a:rPr lang="en-US" sz="1000" dirty="0"/>
              <a:t>-MILITARY EQUIPMENT PRODUCTION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936317" y="183972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COPPER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867400" y="374933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(CUPRUM)</a:t>
            </a:r>
          </a:p>
        </p:txBody>
      </p:sp>
      <p:pic>
        <p:nvPicPr>
          <p:cNvPr id="15368" name="Picture 8" descr="Бакар — Википедиј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2971800"/>
            <a:ext cx="1219200" cy="838200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5638800" y="4286522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-WIRE PRODUCTION</a:t>
            </a:r>
          </a:p>
          <a:p>
            <a:r>
              <a:rPr lang="en-US" sz="1000" dirty="0"/>
              <a:t>-CABLE PRODUCTION</a:t>
            </a:r>
          </a:p>
          <a:p>
            <a:r>
              <a:rPr lang="en-US" sz="1000" dirty="0"/>
              <a:t>-TOOL MANUFACTURING</a:t>
            </a:r>
          </a:p>
          <a:p>
            <a:endParaRPr lang="en-US" sz="1000" dirty="0"/>
          </a:p>
        </p:txBody>
      </p:sp>
      <p:pic>
        <p:nvPicPr>
          <p:cNvPr id="15370" name="Picture 10" descr="Cink – Wikipedij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67600" y="2971800"/>
            <a:ext cx="1295400" cy="8382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7383780" y="4333337"/>
            <a:ext cx="1463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-ALLOY PRODUCTION</a:t>
            </a:r>
          </a:p>
          <a:p>
            <a:r>
              <a:rPr lang="en-US" sz="1000" dirty="0"/>
              <a:t>-DIETARY SUPPLEMENT</a:t>
            </a:r>
          </a:p>
          <a:p>
            <a:r>
              <a:rPr lang="en-US" sz="1000" dirty="0"/>
              <a:t>-COSMETIC INDUSTRY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812264" y="1842475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ZINC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609114" y="3749338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(ZINCUM)</a:t>
            </a:r>
          </a:p>
        </p:txBody>
      </p:sp>
      <p:sp>
        <p:nvSpPr>
          <p:cNvPr id="53" name="Freeform 29">
            <a:extLst>
              <a:ext uri="{FF2B5EF4-FFF2-40B4-BE49-F238E27FC236}">
                <a16:creationId xmlns:a16="http://schemas.microsoft.com/office/drawing/2014/main" id="{5401F29B-DC58-4FB1-B33E-DA0FB0127122}"/>
              </a:ext>
            </a:extLst>
          </p:cNvPr>
          <p:cNvSpPr/>
          <p:nvPr/>
        </p:nvSpPr>
        <p:spPr>
          <a:xfrm>
            <a:off x="1625123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4" name="Freeform 29">
            <a:extLst>
              <a:ext uri="{FF2B5EF4-FFF2-40B4-BE49-F238E27FC236}">
                <a16:creationId xmlns:a16="http://schemas.microsoft.com/office/drawing/2014/main" id="{18236918-12AE-4201-BB50-ADBDDFD1CFD4}"/>
              </a:ext>
            </a:extLst>
          </p:cNvPr>
          <p:cNvSpPr/>
          <p:nvPr/>
        </p:nvSpPr>
        <p:spPr>
          <a:xfrm>
            <a:off x="3393206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5" name="Freeform 29">
            <a:extLst>
              <a:ext uri="{FF2B5EF4-FFF2-40B4-BE49-F238E27FC236}">
                <a16:creationId xmlns:a16="http://schemas.microsoft.com/office/drawing/2014/main" id="{6D8EA721-681A-438C-95BA-CD2132995C47}"/>
              </a:ext>
            </a:extLst>
          </p:cNvPr>
          <p:cNvSpPr/>
          <p:nvPr/>
        </p:nvSpPr>
        <p:spPr>
          <a:xfrm>
            <a:off x="5065125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6" name="Freeform 29">
            <a:extLst>
              <a:ext uri="{FF2B5EF4-FFF2-40B4-BE49-F238E27FC236}">
                <a16:creationId xmlns:a16="http://schemas.microsoft.com/office/drawing/2014/main" id="{8521699E-AFC6-41E6-A6BB-788B640EEC49}"/>
              </a:ext>
            </a:extLst>
          </p:cNvPr>
          <p:cNvSpPr/>
          <p:nvPr/>
        </p:nvSpPr>
        <p:spPr>
          <a:xfrm>
            <a:off x="6749818" y="418704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7" name="Freeform 29">
            <a:extLst>
              <a:ext uri="{FF2B5EF4-FFF2-40B4-BE49-F238E27FC236}">
                <a16:creationId xmlns:a16="http://schemas.microsoft.com/office/drawing/2014/main" id="{C679F8EA-4FBA-4860-996D-89628056E8EA}"/>
              </a:ext>
            </a:extLst>
          </p:cNvPr>
          <p:cNvSpPr/>
          <p:nvPr/>
        </p:nvSpPr>
        <p:spPr>
          <a:xfrm>
            <a:off x="8475746" y="420692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AFA4CD18-C6A0-4D7B-BE21-60030BE7B2B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907" y="4851990"/>
            <a:ext cx="447543" cy="17049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74CD537E-55A6-4898-A070-0B3EBC7FF57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759" y="4859920"/>
            <a:ext cx="447543" cy="170493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6804EB39-F417-4B9F-8CE4-B9EED046662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790" y="4875564"/>
            <a:ext cx="447543" cy="17049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5A4C134-AF9D-4313-9031-8C50AC1613B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483" y="4859920"/>
            <a:ext cx="447543" cy="17049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F5F7A4EC-37C5-4271-8132-C0EBAED8FDC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5403" y="4859920"/>
            <a:ext cx="447543" cy="1704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6096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22860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22860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Rectangle 5"/>
          <p:cNvSpPr/>
          <p:nvPr/>
        </p:nvSpPr>
        <p:spPr>
          <a:xfrm>
            <a:off x="38862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38862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54864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54864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7086600" y="26670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7086600" y="304800"/>
            <a:ext cx="1463040" cy="2194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Ag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384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/>
              <a:t>Cd</a:t>
            </a:r>
            <a:endParaRPr lang="en-US" sz="6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386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Pt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Au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39000" y="609600"/>
            <a:ext cx="114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Hg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7017" y="385246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3823" y="3853857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28258" y="382367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58938" y="384375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2858" y="3802695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USAGE</a:t>
            </a:r>
            <a:r>
              <a:rPr lang="en-US" b="1" dirty="0"/>
              <a:t>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96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96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107,9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112,4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862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78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862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195,1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13716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197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86600" y="1371600"/>
            <a:ext cx="712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200,6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79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86600" y="4572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80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22020" y="190283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SILVER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1243" y="359936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(ARGENTUM)</a:t>
            </a:r>
          </a:p>
        </p:txBody>
      </p:sp>
      <p:pic>
        <p:nvPicPr>
          <p:cNvPr id="16386" name="Picture 2" descr="Srebro | Kreirajte srebrni nakit po meri u GLAMIRA | GLAMIRA.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819400"/>
            <a:ext cx="1143000" cy="821425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617543" y="4134169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-JEWELRY PRODUCTION</a:t>
            </a:r>
          </a:p>
          <a:p>
            <a:r>
              <a:rPr lang="en-US" sz="1000" dirty="0"/>
              <a:t>-COIN PRODUCTION</a:t>
            </a:r>
          </a:p>
          <a:p>
            <a:r>
              <a:rPr lang="en-US" sz="1000" dirty="0"/>
              <a:t>-CUTLERY PRODUCTION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459478" y="1910142"/>
            <a:ext cx="1198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CADMIUM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9479" y="3599366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(CADMIUM)</a:t>
            </a:r>
          </a:p>
        </p:txBody>
      </p:sp>
      <p:pic>
        <p:nvPicPr>
          <p:cNvPr id="16388" name="Picture 4" descr="Kadmij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819400"/>
            <a:ext cx="1219200" cy="838200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2293620" y="4166614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-CATALYST</a:t>
            </a:r>
          </a:p>
          <a:p>
            <a:r>
              <a:rPr lang="en-US" sz="1000" dirty="0"/>
              <a:t>-PIGMENT (COLOR) </a:t>
            </a:r>
          </a:p>
          <a:p>
            <a:r>
              <a:rPr lang="en-US" sz="1000" dirty="0"/>
              <a:t>-BATTERY PRODUCTION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30040" y="1910142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PLATINUM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014255" y="3610375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(PLATINUM)</a:t>
            </a:r>
          </a:p>
        </p:txBody>
      </p:sp>
      <p:pic>
        <p:nvPicPr>
          <p:cNvPr id="16390" name="Picture 6" descr="Opasnost: platina u zraku! - Znanost @ Bug.h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2819400"/>
            <a:ext cx="1219200" cy="838200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3903219" y="4065642"/>
            <a:ext cx="14536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-CATALYST</a:t>
            </a:r>
          </a:p>
          <a:p>
            <a:r>
              <a:rPr lang="en-US" sz="1000" dirty="0"/>
              <a:t>-MEDICAL EQUIPMENT PRODUCTION</a:t>
            </a:r>
          </a:p>
          <a:p>
            <a:r>
              <a:rPr lang="en-US" sz="1000" dirty="0"/>
              <a:t>-JEWELRY PRODUCTION</a:t>
            </a:r>
          </a:p>
          <a:p>
            <a:endParaRPr lang="en-US" sz="1000" dirty="0"/>
          </a:p>
        </p:txBody>
      </p:sp>
      <p:sp>
        <p:nvSpPr>
          <p:cNvPr id="45" name="TextBox 44"/>
          <p:cNvSpPr txBox="1"/>
          <p:nvPr/>
        </p:nvSpPr>
        <p:spPr>
          <a:xfrm>
            <a:off x="5875020" y="1902839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GOLD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54262" y="3624158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(AURUM)</a:t>
            </a:r>
          </a:p>
        </p:txBody>
      </p:sp>
      <p:sp>
        <p:nvSpPr>
          <p:cNvPr id="16392" name="AutoShape 8" descr="Zlato - nastanak, osobine i primena - Magio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AutoShape 10" descr="Žuto zlato • Zlatara 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AutoShape 12" descr="Žuto zlato • Zlatara 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398" name="Picture 14" descr="Zlato bi u 2024. godini moglo do novog rekorda | Bloomberg Adr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38800" y="2819400"/>
            <a:ext cx="1219200" cy="838200"/>
          </a:xfrm>
          <a:prstGeom prst="rect">
            <a:avLst/>
          </a:prstGeom>
          <a:noFill/>
        </p:spPr>
      </p:pic>
      <p:sp>
        <p:nvSpPr>
          <p:cNvPr id="51" name="TextBox 50"/>
          <p:cNvSpPr txBox="1"/>
          <p:nvPr/>
        </p:nvSpPr>
        <p:spPr>
          <a:xfrm>
            <a:off x="5501640" y="4153674"/>
            <a:ext cx="1463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-CATALYST</a:t>
            </a:r>
          </a:p>
          <a:p>
            <a:r>
              <a:rPr lang="en-US" sz="1000" dirty="0"/>
              <a:t>-ALLOY PRODUCTION</a:t>
            </a:r>
          </a:p>
          <a:p>
            <a:r>
              <a:rPr lang="en-US" sz="1000" dirty="0"/>
              <a:t>-JEWELRY PRODUCTION</a:t>
            </a:r>
          </a:p>
          <a:p>
            <a:endParaRPr lang="en-US" sz="1000" dirty="0"/>
          </a:p>
        </p:txBody>
      </p:sp>
      <p:sp>
        <p:nvSpPr>
          <p:cNvPr id="52" name="TextBox 51"/>
          <p:cNvSpPr txBox="1"/>
          <p:nvPr/>
        </p:nvSpPr>
        <p:spPr>
          <a:xfrm>
            <a:off x="7315200" y="1910142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MERCURY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010400" y="3613085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(HYDRARGYRUM)</a:t>
            </a:r>
          </a:p>
        </p:txBody>
      </p:sp>
      <p:pic>
        <p:nvPicPr>
          <p:cNvPr id="16400" name="Picture 16" descr="Živa – Online hemij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00900" y="2819400"/>
            <a:ext cx="1219200" cy="838200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7117080" y="4035950"/>
            <a:ext cx="14630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-THERMOMETER PRODUCTION</a:t>
            </a:r>
          </a:p>
          <a:p>
            <a:r>
              <a:rPr lang="en-US" sz="1000" dirty="0"/>
              <a:t>-DENTAL EQUIPMENT</a:t>
            </a:r>
          </a:p>
          <a:p>
            <a:r>
              <a:rPr lang="en-US" sz="1000" dirty="0"/>
              <a:t>-ELECTRICAL DEVICES</a:t>
            </a:r>
            <a:r>
              <a:rPr lang="sr-Latn-RS" sz="1000" dirty="0"/>
              <a:t> PRODUCTION</a:t>
            </a:r>
            <a:endParaRPr lang="en-US" sz="1000" dirty="0"/>
          </a:p>
        </p:txBody>
      </p:sp>
      <p:sp>
        <p:nvSpPr>
          <p:cNvPr id="56" name="Freeform 29">
            <a:extLst>
              <a:ext uri="{FF2B5EF4-FFF2-40B4-BE49-F238E27FC236}">
                <a16:creationId xmlns:a16="http://schemas.microsoft.com/office/drawing/2014/main" id="{93C2772F-A97C-482D-9B26-DE916FCA61FA}"/>
              </a:ext>
            </a:extLst>
          </p:cNvPr>
          <p:cNvSpPr/>
          <p:nvPr/>
        </p:nvSpPr>
        <p:spPr>
          <a:xfrm>
            <a:off x="1710505" y="325129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7" name="Freeform 29">
            <a:extLst>
              <a:ext uri="{FF2B5EF4-FFF2-40B4-BE49-F238E27FC236}">
                <a16:creationId xmlns:a16="http://schemas.microsoft.com/office/drawing/2014/main" id="{9049BE3C-22F0-49C8-80C2-AD1F2953D1FA}"/>
              </a:ext>
            </a:extLst>
          </p:cNvPr>
          <p:cNvSpPr/>
          <p:nvPr/>
        </p:nvSpPr>
        <p:spPr>
          <a:xfrm>
            <a:off x="3390549" y="322939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8" name="Freeform 29">
            <a:extLst>
              <a:ext uri="{FF2B5EF4-FFF2-40B4-BE49-F238E27FC236}">
                <a16:creationId xmlns:a16="http://schemas.microsoft.com/office/drawing/2014/main" id="{77F00152-7AC6-4F15-BFD8-9B25E9528F5B}"/>
              </a:ext>
            </a:extLst>
          </p:cNvPr>
          <p:cNvSpPr/>
          <p:nvPr/>
        </p:nvSpPr>
        <p:spPr>
          <a:xfrm>
            <a:off x="4975509" y="322939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59" name="Freeform 29">
            <a:extLst>
              <a:ext uri="{FF2B5EF4-FFF2-40B4-BE49-F238E27FC236}">
                <a16:creationId xmlns:a16="http://schemas.microsoft.com/office/drawing/2014/main" id="{12D628DB-202C-417B-8042-A00D7F106FA4}"/>
              </a:ext>
            </a:extLst>
          </p:cNvPr>
          <p:cNvSpPr/>
          <p:nvPr/>
        </p:nvSpPr>
        <p:spPr>
          <a:xfrm>
            <a:off x="6604175" y="322939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60" name="Freeform 29">
            <a:extLst>
              <a:ext uri="{FF2B5EF4-FFF2-40B4-BE49-F238E27FC236}">
                <a16:creationId xmlns:a16="http://schemas.microsoft.com/office/drawing/2014/main" id="{2B6EB956-93A0-4C7F-9A8F-CC5A03D20A2C}"/>
              </a:ext>
            </a:extLst>
          </p:cNvPr>
          <p:cNvSpPr/>
          <p:nvPr/>
        </p:nvSpPr>
        <p:spPr>
          <a:xfrm>
            <a:off x="8209658" y="322939"/>
            <a:ext cx="294874" cy="381792"/>
          </a:xfrm>
          <a:custGeom>
            <a:avLst/>
            <a:gdLst/>
            <a:ahLst/>
            <a:cxnLst/>
            <a:rect l="l" t="t" r="r" b="b"/>
            <a:pathLst>
              <a:path w="2466999" h="3099246">
                <a:moveTo>
                  <a:pt x="0" y="0"/>
                </a:moveTo>
                <a:lnTo>
                  <a:pt x="2466999" y="0"/>
                </a:lnTo>
                <a:lnTo>
                  <a:pt x="2466999" y="3099246"/>
                </a:lnTo>
                <a:lnTo>
                  <a:pt x="0" y="309924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FA7373F9-6013-4C01-AEF4-BB2FA323C53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085" y="4695043"/>
            <a:ext cx="447543" cy="17049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37D89F53-ADA1-4971-9C75-9D8BAA21CE8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2485" y="4693482"/>
            <a:ext cx="447543" cy="17049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4E0B47A6-54AB-405C-B138-152A1934164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096" y="4693482"/>
            <a:ext cx="447543" cy="17049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2C95DC83-A218-4772-8CEE-6C2EEF687E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517" y="4698897"/>
            <a:ext cx="447543" cy="170493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7E78B67-AA78-41E3-8E09-A02BFC787F1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337" y="4693481"/>
            <a:ext cx="447543" cy="17049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704A96A-EA92-F2D7-37A8-F3B65D54D046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4EF70D2-580F-214B-A54F-C0444A587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40A450B-4572-3D61-E51D-AD28C33EC8DA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E032A01-C8AA-0476-9364-73CDE187C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7525FFD-268F-545A-4C30-F9C056E05AF2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8D4A749-9303-CA56-C4A6-188229440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E7DC17BC-43B9-23F1-BCA0-C1394A707AD8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33ED5CD-D6D7-15DB-E826-AD94917DF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4CB7849-BF12-B759-2D88-6C49AC5E4A8D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ECF6216-1DD8-B48D-BF51-E1C0EB241A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9C5E4855-C85E-E489-250D-FCDE0971F668}"/>
              </a:ext>
            </a:extLst>
          </p:cNvPr>
          <p:cNvSpPr/>
          <p:nvPr/>
        </p:nvSpPr>
        <p:spPr>
          <a:xfrm>
            <a:off x="7467599" y="3200398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05DCA8A3-8B0E-AC74-4D50-D96DFB030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3566160"/>
            <a:ext cx="2194560" cy="1463037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84D7C8CC-A03B-1DF7-53DB-144A0F93B536}"/>
              </a:ext>
            </a:extLst>
          </p:cNvPr>
          <p:cNvSpPr/>
          <p:nvPr/>
        </p:nvSpPr>
        <p:spPr>
          <a:xfrm>
            <a:off x="5827773" y="321259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4F9BEF8C-FDB7-88D3-C1FB-56EADA669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3578356"/>
            <a:ext cx="2194560" cy="1463037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2CE8830B-CC5D-0C86-0C87-89C30FD5452F}"/>
              </a:ext>
            </a:extLst>
          </p:cNvPr>
          <p:cNvSpPr/>
          <p:nvPr/>
        </p:nvSpPr>
        <p:spPr>
          <a:xfrm>
            <a:off x="4102600" y="321259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10AF3A55-C9A3-F8AC-9A77-441064EAF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3584452"/>
            <a:ext cx="2194560" cy="1463037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04A86748-7A50-D13C-5B25-E1D6CA131E97}"/>
              </a:ext>
            </a:extLst>
          </p:cNvPr>
          <p:cNvSpPr/>
          <p:nvPr/>
        </p:nvSpPr>
        <p:spPr>
          <a:xfrm>
            <a:off x="2331712" y="3200398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70A51767-0B3B-4FFD-6A99-593CFCE14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4" y="3566157"/>
            <a:ext cx="2194560" cy="1463037"/>
          </a:xfrm>
          <a:prstGeom prst="rect">
            <a:avLst/>
          </a:prstGeom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1009916D-40F1-3436-DC58-E351AC168872}"/>
              </a:ext>
            </a:extLst>
          </p:cNvPr>
          <p:cNvSpPr/>
          <p:nvPr/>
        </p:nvSpPr>
        <p:spPr>
          <a:xfrm>
            <a:off x="512059" y="320040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C0F45B58-7767-813B-D132-82118452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3566163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199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29DAA00-E84A-A8A3-6196-FA646B0C4843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B0B302-E130-B268-44B3-F10233AD1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407A6BD-BF67-326F-ED58-5890CB31C9E3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6404A0-0D07-7B8F-9980-C9B8BC522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9C08AE0-CC60-494E-AAB9-D01F2E858AA2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02DF4E-1CCB-1DF7-DD6E-DAADBABB0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440C1C5-137C-74CF-C6CC-7A48C81B2B35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5E6210-150C-A419-A2B7-7DF9A9EF8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DF46D6F-D9BB-5543-8B79-9F0EF03E853C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55A115-E68E-33D4-5F72-37215F1BC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A5FDD9-5D4F-C746-F50E-AE49D2CA2DD3}"/>
              </a:ext>
            </a:extLst>
          </p:cNvPr>
          <p:cNvSpPr/>
          <p:nvPr/>
        </p:nvSpPr>
        <p:spPr>
          <a:xfrm>
            <a:off x="7455402" y="32003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15EECD-A599-4F40-D56D-5EEB8C8DE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089639" y="3566158"/>
            <a:ext cx="2194560" cy="146303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DEA5DC2-1524-0A60-E364-F0F48555E4D7}"/>
              </a:ext>
            </a:extLst>
          </p:cNvPr>
          <p:cNvSpPr/>
          <p:nvPr/>
        </p:nvSpPr>
        <p:spPr>
          <a:xfrm>
            <a:off x="5815576" y="32125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0A0F69C-5BBB-2E7E-35F3-2C3ED7344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49816" y="3578354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92C91ED-F9BA-D5BE-C60A-06DA09E31FE8}"/>
              </a:ext>
            </a:extLst>
          </p:cNvPr>
          <p:cNvSpPr/>
          <p:nvPr/>
        </p:nvSpPr>
        <p:spPr>
          <a:xfrm>
            <a:off x="4090403" y="32125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8B53D32-FECC-E983-FF5A-3465335513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24643" y="3584450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1006413-98D4-1898-A9D4-DD31323B7F0A}"/>
              </a:ext>
            </a:extLst>
          </p:cNvPr>
          <p:cNvSpPr/>
          <p:nvPr/>
        </p:nvSpPr>
        <p:spPr>
          <a:xfrm>
            <a:off x="2319515" y="32003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35BCC2C-56D9-382C-84B0-C6C05889F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53757" y="3566154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6B5DCA6-0412-88B8-1237-A214281C5E21}"/>
              </a:ext>
            </a:extLst>
          </p:cNvPr>
          <p:cNvSpPr/>
          <p:nvPr/>
        </p:nvSpPr>
        <p:spPr>
          <a:xfrm>
            <a:off x="499862" y="3200400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6531B9C-8E3B-1EC5-C634-378B15FE8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34102" y="3566161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22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4D09AB-7B7E-98F1-5F55-D0F4DD09A194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273D7-FD7A-EFAB-ECD9-D8D8A4363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31335C5-3654-0418-46BE-177EC2047AEA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A22A24-2EF8-6060-E460-EC9D704AC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6709C6B-6A44-F47C-8E9E-005EAC88BD77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D4A35DA-DD41-80D7-9C73-4C7B7A629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0F0DA85-12C1-0C31-B3EC-A94B4EAE8BB2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9DAFAE-DB51-2F06-5489-8C8BBF2E5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0A17E4-8EA1-DAA6-72AA-7165A07C6B9C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3C48B8-D7E3-EBC9-01F7-F0999583A2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89A8996-00C6-5BC8-2D0A-8942A099D265}"/>
              </a:ext>
            </a:extLst>
          </p:cNvPr>
          <p:cNvSpPr/>
          <p:nvPr/>
        </p:nvSpPr>
        <p:spPr>
          <a:xfrm>
            <a:off x="7467598" y="3182107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5C9C17-BC05-4768-8447-2D491FE09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5" y="3547869"/>
            <a:ext cx="2194560" cy="146303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9A8C8C5-DB30-AFC6-CD3F-122ABCE4EB68}"/>
              </a:ext>
            </a:extLst>
          </p:cNvPr>
          <p:cNvSpPr/>
          <p:nvPr/>
        </p:nvSpPr>
        <p:spPr>
          <a:xfrm>
            <a:off x="5827772" y="3194304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762A2F6-94DB-3B40-1E39-3CD179FD4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2" y="3560065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7FD945F-A8A8-15F0-F840-7C25CA41FBF2}"/>
              </a:ext>
            </a:extLst>
          </p:cNvPr>
          <p:cNvSpPr/>
          <p:nvPr/>
        </p:nvSpPr>
        <p:spPr>
          <a:xfrm>
            <a:off x="4102599" y="3194304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5DEC119-9BB9-CB59-276C-5C923E90F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3560064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ECE0F94-1BEE-28F9-0F7A-2F5E133EC5F4}"/>
              </a:ext>
            </a:extLst>
          </p:cNvPr>
          <p:cNvSpPr/>
          <p:nvPr/>
        </p:nvSpPr>
        <p:spPr>
          <a:xfrm>
            <a:off x="2331711" y="3182107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6CC9E54-0BAB-F7B1-5273-3D2D8728D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4" y="3547872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2932F199-1BD1-9572-F04D-84E55BF59B06}"/>
              </a:ext>
            </a:extLst>
          </p:cNvPr>
          <p:cNvSpPr/>
          <p:nvPr/>
        </p:nvSpPr>
        <p:spPr>
          <a:xfrm>
            <a:off x="512058" y="3182111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0250BE7A-B6C4-76C0-4C54-49E0780AE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8" y="3547872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508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65235F-DBDA-7AFB-DD99-486B3C0D62BA}"/>
              </a:ext>
            </a:extLst>
          </p:cNvPr>
          <p:cNvSpPr/>
          <p:nvPr/>
        </p:nvSpPr>
        <p:spPr>
          <a:xfrm>
            <a:off x="7467599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2582381-6FF2-0182-136C-A2FD3CE24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01836" y="987547"/>
            <a:ext cx="2194560" cy="146303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889E96-C498-4BF3-B682-B6D6E4F98A5E}"/>
              </a:ext>
            </a:extLst>
          </p:cNvPr>
          <p:cNvSpPr/>
          <p:nvPr/>
        </p:nvSpPr>
        <p:spPr>
          <a:xfrm>
            <a:off x="5827773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A79AE5-1053-6421-3310-6B3E56244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62013" y="999743"/>
            <a:ext cx="2194560" cy="14630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957FF0-DE61-A1C8-4613-B8F518714691}"/>
              </a:ext>
            </a:extLst>
          </p:cNvPr>
          <p:cNvSpPr/>
          <p:nvPr/>
        </p:nvSpPr>
        <p:spPr>
          <a:xfrm>
            <a:off x="4102600" y="633982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B2657A-9615-CF2A-C17F-F5A2A3B8DC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36840" y="1005839"/>
            <a:ext cx="2194560" cy="14630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1188CC-47F8-B97A-D519-3A2177E067E8}"/>
              </a:ext>
            </a:extLst>
          </p:cNvPr>
          <p:cNvSpPr/>
          <p:nvPr/>
        </p:nvSpPr>
        <p:spPr>
          <a:xfrm>
            <a:off x="2331712" y="621785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529B0C-B3D8-D3E9-4E67-7E25032AA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965955" y="987550"/>
            <a:ext cx="2194560" cy="146303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3D94BEC-6F61-7488-3E47-5A78C8E68500}"/>
              </a:ext>
            </a:extLst>
          </p:cNvPr>
          <p:cNvSpPr/>
          <p:nvPr/>
        </p:nvSpPr>
        <p:spPr>
          <a:xfrm>
            <a:off x="512059" y="621789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940BA5-7353-F8D3-E365-F12372769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46299" y="987550"/>
            <a:ext cx="2194560" cy="146303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AC41D68-093A-F483-3446-9BD516F96E7D}"/>
              </a:ext>
            </a:extLst>
          </p:cNvPr>
          <p:cNvSpPr/>
          <p:nvPr/>
        </p:nvSpPr>
        <p:spPr>
          <a:xfrm>
            <a:off x="7504170" y="32765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D61746-86FA-C595-6B4F-06454F09F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7138407" y="3642358"/>
            <a:ext cx="2194560" cy="146303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5F4509F-DF2E-00DA-8829-D00D5EC8CF6D}"/>
              </a:ext>
            </a:extLst>
          </p:cNvPr>
          <p:cNvSpPr/>
          <p:nvPr/>
        </p:nvSpPr>
        <p:spPr>
          <a:xfrm>
            <a:off x="5864344" y="32887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43010B5-1561-7527-96F2-B4B5A98D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498584" y="3654554"/>
            <a:ext cx="2194560" cy="146303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8683F2A-595D-6FE0-B7EE-F8E1F7D8209A}"/>
              </a:ext>
            </a:extLst>
          </p:cNvPr>
          <p:cNvSpPr/>
          <p:nvPr/>
        </p:nvSpPr>
        <p:spPr>
          <a:xfrm>
            <a:off x="4139171" y="3288793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A9EE476-C43D-CF80-CFAF-025FB6BB6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773411" y="3660650"/>
            <a:ext cx="2194560" cy="14630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2E7F57C-817E-F9F8-70C2-2C244D019A07}"/>
              </a:ext>
            </a:extLst>
          </p:cNvPr>
          <p:cNvSpPr/>
          <p:nvPr/>
        </p:nvSpPr>
        <p:spPr>
          <a:xfrm>
            <a:off x="2368283" y="3276596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A2E5C30-CC1E-0C9F-7DA8-DFF8CFD64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002526" y="3642361"/>
            <a:ext cx="2194560" cy="146303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7AC4672B-A8A4-0A5F-E53D-418536E4091B}"/>
              </a:ext>
            </a:extLst>
          </p:cNvPr>
          <p:cNvSpPr/>
          <p:nvPr/>
        </p:nvSpPr>
        <p:spPr>
          <a:xfrm>
            <a:off x="548630" y="3276600"/>
            <a:ext cx="1463040" cy="219456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5B770F5-691E-A4AF-E1CD-02D6FF248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82870" y="3642361"/>
            <a:ext cx="2194560" cy="146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89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6ab76a3-83c0-4fd1-9310-8277f7fcc0cb" xsi:nil="true"/>
    <LMS_Mappings xmlns="a6ab76a3-83c0-4fd1-9310-8277f7fcc0cb" xsi:nil="true"/>
    <Teams_Channel_Section_Location xmlns="a6ab76a3-83c0-4fd1-9310-8277f7fcc0cb" xsi:nil="true"/>
    <Math_Settings xmlns="a6ab76a3-83c0-4fd1-9310-8277f7fcc0cb" xsi:nil="true"/>
    <AppVersion xmlns="a6ab76a3-83c0-4fd1-9310-8277f7fcc0cb" xsi:nil="true"/>
    <Invited_Leaders xmlns="a6ab76a3-83c0-4fd1-9310-8277f7fcc0cb" xsi:nil="true"/>
    <Invited_Members xmlns="a6ab76a3-83c0-4fd1-9310-8277f7fcc0cb" xsi:nil="true"/>
    <TaxCatchAll xmlns="33cac09c-2c1a-407f-8c9b-9ce7a0c840ce" xsi:nil="true"/>
    <Templates xmlns="a6ab76a3-83c0-4fd1-9310-8277f7fcc0cb" xsi:nil="true"/>
    <Has_Leaders_Only_SectionGroup xmlns="a6ab76a3-83c0-4fd1-9310-8277f7fcc0cb" xsi:nil="true"/>
    <Distribution_Groups xmlns="a6ab76a3-83c0-4fd1-9310-8277f7fcc0cb" xsi:nil="true"/>
    <TeamsChannelId xmlns="a6ab76a3-83c0-4fd1-9310-8277f7fcc0cb" xsi:nil="true"/>
    <CultureName xmlns="a6ab76a3-83c0-4fd1-9310-8277f7fcc0cb" xsi:nil="true"/>
    <Owner xmlns="a6ab76a3-83c0-4fd1-9310-8277f7fcc0cb">
      <UserInfo>
        <DisplayName/>
        <AccountId xsi:nil="true"/>
        <AccountType/>
      </UserInfo>
    </Owner>
    <Leaders xmlns="a6ab76a3-83c0-4fd1-9310-8277f7fcc0cb">
      <UserInfo>
        <DisplayName/>
        <AccountId xsi:nil="true"/>
        <AccountType/>
      </UserInfo>
    </Leaders>
    <IsNotebookLocked xmlns="a6ab76a3-83c0-4fd1-9310-8277f7fcc0cb" xsi:nil="true"/>
    <DefaultSectionNames xmlns="a6ab76a3-83c0-4fd1-9310-8277f7fcc0cb" xsi:nil="true"/>
    <Is_Collaboration_Space_Locked xmlns="a6ab76a3-83c0-4fd1-9310-8277f7fcc0cb" xsi:nil="true"/>
    <Members xmlns="a6ab76a3-83c0-4fd1-9310-8277f7fcc0cb">
      <UserInfo>
        <DisplayName/>
        <AccountId xsi:nil="true"/>
        <AccountType/>
      </UserInfo>
    </Members>
    <Member_Groups xmlns="a6ab76a3-83c0-4fd1-9310-8277f7fcc0cb">
      <UserInfo>
        <DisplayName/>
        <AccountId xsi:nil="true"/>
        <AccountType/>
      </UserInfo>
    </Member_Groups>
    <NotebookType xmlns="a6ab76a3-83c0-4fd1-9310-8277f7fcc0cb" xsi:nil="true"/>
    <FolderType xmlns="a6ab76a3-83c0-4fd1-9310-8277f7fcc0cb" xsi:nil="true"/>
    <lcf76f155ced4ddcb4097134ff3c332f xmlns="a6ab76a3-83c0-4fd1-9310-8277f7fcc0c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7B458E19C89449AF5522DEF9AC583" ma:contentTypeVersion="37" ma:contentTypeDescription="Create a new document." ma:contentTypeScope="" ma:versionID="ebc4dede6752d46ac4aa26455b53b25b">
  <xsd:schema xmlns:xsd="http://www.w3.org/2001/XMLSchema" xmlns:xs="http://www.w3.org/2001/XMLSchema" xmlns:p="http://schemas.microsoft.com/office/2006/metadata/properties" xmlns:ns2="a6ab76a3-83c0-4fd1-9310-8277f7fcc0cb" xmlns:ns3="33cac09c-2c1a-407f-8c9b-9ce7a0c840ce" targetNamespace="http://schemas.microsoft.com/office/2006/metadata/properties" ma:root="true" ma:fieldsID="e77a6f8284ce1f133ebbdd03dda84fd5" ns2:_="" ns3:_="">
    <xsd:import namespace="a6ab76a3-83c0-4fd1-9310-8277f7fcc0cb"/>
    <xsd:import namespace="33cac09c-2c1a-407f-8c9b-9ce7a0c84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b76a3-83c0-4fd1-9310-8277f7fcc0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6" nillable="true" ma:displayName="Math Settings" ma:internalName="Math_Settings">
      <xsd:simpleType>
        <xsd:restriction base="dms:Text"/>
      </xsd:simple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9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0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1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3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4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5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7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Teams_Channel_Section_Location" ma:index="30" nillable="true" ma:displayName="Teams Channel Section Location" ma:internalName="Teams_Channel_Section_Location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0" nillable="true" ma:taxonomy="true" ma:internalName="lcf76f155ced4ddcb4097134ff3c332f" ma:taxonomyFieldName="MediaServiceImageTags" ma:displayName="Image Tags" ma:readOnly="false" ma:fieldId="{5cf76f15-5ced-4ddc-b409-7134ff3c332f}" ma:taxonomyMulti="true" ma:sspId="53f066e4-20f1-4365-b709-2cd703fce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ac09c-2c1a-407f-8c9b-9ce7a0c840ce" elementFormDefault="qualified">
    <xsd:import namespace="http://schemas.microsoft.com/office/2006/documentManagement/types"/>
    <xsd:import namespace="http://schemas.microsoft.com/office/infopath/2007/PartnerControls"/>
    <xsd:element name="TaxCatchAll" ma:index="41" nillable="true" ma:displayName="Taxonomy Catch All Column" ma:hidden="true" ma:list="{d05b20f0-125a-4585-9cbf-e7327c2c75c0}" ma:internalName="TaxCatchAll" ma:showField="CatchAllData" ma:web="33cac09c-2c1a-407f-8c9b-9ce7a0c84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E80625-2634-41A9-A718-6B5B0D29980E}">
  <ds:schemaRefs>
    <ds:schemaRef ds:uri="http://schemas.microsoft.com/office/2006/metadata/properties"/>
    <ds:schemaRef ds:uri="http://schemas.microsoft.com/office/infopath/2007/PartnerControls"/>
    <ds:schemaRef ds:uri="a6ab76a3-83c0-4fd1-9310-8277f7fcc0cb"/>
    <ds:schemaRef ds:uri="33cac09c-2c1a-407f-8c9b-9ce7a0c840ce"/>
  </ds:schemaRefs>
</ds:datastoreItem>
</file>

<file path=customXml/itemProps2.xml><?xml version="1.0" encoding="utf-8"?>
<ds:datastoreItem xmlns:ds="http://schemas.openxmlformats.org/officeDocument/2006/customXml" ds:itemID="{4B1EAA7E-59AF-42A4-93D8-D325ECB3A0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6475F6-78F4-4B74-9E7C-54C468BD1E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ab76a3-83c0-4fd1-9310-8277f7fcc0cb"/>
    <ds:schemaRef ds:uri="33cac09c-2c1a-407f-8c9b-9ce7a0c840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359</Words>
  <Application>Microsoft Office PowerPoint</Application>
  <PresentationFormat>On-screen Show (4:3)</PresentationFormat>
  <Paragraphs>180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 Centar 017</dc:creator>
  <cp:lastModifiedBy>Biljana Prlina</cp:lastModifiedBy>
  <cp:revision>33</cp:revision>
  <dcterms:created xsi:type="dcterms:W3CDTF">2025-01-06T19:13:53Z</dcterms:created>
  <dcterms:modified xsi:type="dcterms:W3CDTF">2026-06-17T10:50:59Z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0x0101006307B458E19C89449AF5522DEF9AC583</vt:lpwstr>
  </property>
</Properties>
</file>